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6" r:id="rId5"/>
    <p:sldId id="257" r:id="rId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4A3D8BD-35DB-6959-2969-452C59AF9C15}" v="6" dt="2025-01-22T15:32:40.3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339" autoAdjust="0"/>
    <p:restoredTop sz="94660"/>
  </p:normalViewPr>
  <p:slideViewPr>
    <p:cSldViewPr snapToGrid="0">
      <p:cViewPr varScale="1">
        <p:scale>
          <a:sx n="72" d="100"/>
          <a:sy n="72" d="100"/>
        </p:scale>
        <p:origin x="56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44A3D8BD-35DB-6959-2969-452C59AF9C15}"/>
    <pc:docChg chg="modSld">
      <pc:chgData name="" userId="" providerId="" clId="Web-{44A3D8BD-35DB-6959-2969-452C59AF9C15}" dt="2025-01-22T15:32:35.566" v="0" actId="20577"/>
      <pc:docMkLst>
        <pc:docMk/>
      </pc:docMkLst>
      <pc:sldChg chg="modSp">
        <pc:chgData name="" userId="" providerId="" clId="Web-{44A3D8BD-35DB-6959-2969-452C59AF9C15}" dt="2025-01-22T15:32:35.566" v="0" actId="20577"/>
        <pc:sldMkLst>
          <pc:docMk/>
          <pc:sldMk cId="4277238088" sldId="256"/>
        </pc:sldMkLst>
        <pc:spChg chg="mod">
          <ac:chgData name="" userId="" providerId="" clId="Web-{44A3D8BD-35DB-6959-2969-452C59AF9C15}" dt="2025-01-22T15:32:35.566" v="0" actId="20577"/>
          <ac:spMkLst>
            <pc:docMk/>
            <pc:sldMk cId="4277238088" sldId="256"/>
            <ac:spMk id="7" creationId="{4737D9BB-6614-BE49-978C-4AC29453CBB1}"/>
          </ac:spMkLst>
        </pc:spChg>
      </pc:sldChg>
    </pc:docChg>
  </pc:docChgLst>
  <pc:docChgLst>
    <pc:chgData name="Nazia.Salim" userId="S::nazia.salim@goresbrookschool.org.uk::a13a08c2-816d-4b41-8ce4-f326b8364a30" providerId="AD" clId="Web-{44A3D8BD-35DB-6959-2969-452C59AF9C15}"/>
    <pc:docChg chg="modSld">
      <pc:chgData name="Nazia.Salim" userId="S::nazia.salim@goresbrookschool.org.uk::a13a08c2-816d-4b41-8ce4-f326b8364a30" providerId="AD" clId="Web-{44A3D8BD-35DB-6959-2969-452C59AF9C15}" dt="2025-01-22T15:32:39.473" v="3" actId="20577"/>
      <pc:docMkLst>
        <pc:docMk/>
      </pc:docMkLst>
      <pc:sldChg chg="modSp">
        <pc:chgData name="Nazia.Salim" userId="S::nazia.salim@goresbrookschool.org.uk::a13a08c2-816d-4b41-8ce4-f326b8364a30" providerId="AD" clId="Web-{44A3D8BD-35DB-6959-2969-452C59AF9C15}" dt="2025-01-22T15:32:39.473" v="3" actId="20577"/>
        <pc:sldMkLst>
          <pc:docMk/>
          <pc:sldMk cId="4277238088" sldId="256"/>
        </pc:sldMkLst>
        <pc:spChg chg="mod">
          <ac:chgData name="Nazia.Salim" userId="S::nazia.salim@goresbrookschool.org.uk::a13a08c2-816d-4b41-8ce4-f326b8364a30" providerId="AD" clId="Web-{44A3D8BD-35DB-6959-2969-452C59AF9C15}" dt="2025-01-22T15:32:39.473" v="3" actId="20577"/>
          <ac:spMkLst>
            <pc:docMk/>
            <pc:sldMk cId="4277238088" sldId="256"/>
            <ac:spMk id="7" creationId="{4737D9BB-6614-BE49-978C-4AC29453CBB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GB"/>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2254B211-E8D9-4945-9FED-654447F37B72}" type="datetimeFigureOut">
              <a:rPr lang="en-GB" smtClean="0"/>
              <a:t>22/01/2025</a:t>
            </a:fld>
            <a:endParaRPr lang="en-GB"/>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GB"/>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GB"/>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4C45A14B-63A5-4B38-BAE0-8E682FA8B526}" type="slidenum">
              <a:rPr lang="en-GB" smtClean="0"/>
              <a:t>‹#›</a:t>
            </a:fld>
            <a:endParaRPr lang="en-GB"/>
          </a:p>
        </p:txBody>
      </p:sp>
    </p:spTree>
    <p:extLst>
      <p:ext uri="{BB962C8B-B14F-4D97-AF65-F5344CB8AC3E}">
        <p14:creationId xmlns:p14="http://schemas.microsoft.com/office/powerpoint/2010/main" val="18968433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Slide Image Placeholder 1">
            <a:extLst>
              <a:ext uri="{FF2B5EF4-FFF2-40B4-BE49-F238E27FC236}">
                <a16:creationId xmlns:a16="http://schemas.microsoft.com/office/drawing/2014/main" id="{4EA044D2-7BC2-BC49-9AFB-A966F754CD8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0EA12615-00C7-0348-BEC3-234C4EF87215}"/>
              </a:ext>
            </a:extLst>
          </p:cNvPr>
          <p:cNvSpPr>
            <a:spLocks noGrp="1"/>
          </p:cNvSpPr>
          <p:nvPr>
            <p:ph type="body" idx="1"/>
          </p:nvPr>
        </p:nvSpPr>
        <p:spPr/>
        <p:txBody>
          <a:bodyPr/>
          <a:lstStyle/>
          <a:p>
            <a:pPr>
              <a:defRPr/>
            </a:pPr>
            <a:r>
              <a:rPr lang="en-US" dirty="0"/>
              <a:t>Key messages:</a:t>
            </a:r>
          </a:p>
          <a:p>
            <a:pPr>
              <a:defRPr/>
            </a:pPr>
            <a:endParaRPr lang="en-US" dirty="0"/>
          </a:p>
          <a:p>
            <a:pPr marL="232943" indent="-232943">
              <a:buFontTx/>
              <a:buAutoNum type="arabicPeriod"/>
              <a:defRPr/>
            </a:pPr>
            <a:r>
              <a:rPr lang="en-US" dirty="0"/>
              <a:t>Is all content presented clearly? All diagrams etc. should be legible for students to access.</a:t>
            </a:r>
          </a:p>
          <a:p>
            <a:pPr marL="232943" indent="-232943">
              <a:buFontTx/>
              <a:buAutoNum type="arabicPeriod"/>
              <a:defRPr/>
            </a:pPr>
            <a:r>
              <a:rPr lang="en-US" dirty="0"/>
              <a:t>Does the layout allow for testing opportunities in class and in morning meeting? The above layout gives a clear indication of term on one side with the definition or description on the other.</a:t>
            </a:r>
          </a:p>
          <a:p>
            <a:pPr marL="232943" indent="-232943">
              <a:buFontTx/>
              <a:buAutoNum type="arabicPeriod"/>
              <a:defRPr/>
            </a:pPr>
            <a:r>
              <a:rPr lang="en-US" dirty="0"/>
              <a:t>Are there challenge tasks for students to complete?</a:t>
            </a:r>
          </a:p>
          <a:p>
            <a:pPr marL="232943" indent="-232943">
              <a:buFontTx/>
              <a:buAutoNum type="arabicPeriod"/>
              <a:defRPr/>
            </a:pPr>
            <a:r>
              <a:rPr lang="en-US" dirty="0"/>
              <a:t>Does the content link explicitly to the content covered in the </a:t>
            </a:r>
            <a:r>
              <a:rPr lang="en-US" dirty="0" err="1"/>
              <a:t>SoW</a:t>
            </a:r>
            <a:r>
              <a:rPr lang="en-US" dirty="0"/>
              <a:t>?</a:t>
            </a:r>
          </a:p>
          <a:p>
            <a:pPr marL="232943" indent="-232943">
              <a:buFontTx/>
              <a:buAutoNum type="arabicPeriod"/>
              <a:defRPr/>
            </a:pPr>
            <a:r>
              <a:rPr lang="en-US" dirty="0"/>
              <a:t>Is some content emboldened for clarity?</a:t>
            </a:r>
          </a:p>
        </p:txBody>
      </p:sp>
      <p:sp>
        <p:nvSpPr>
          <p:cNvPr id="5123" name="Slide Number Placeholder 3">
            <a:extLst>
              <a:ext uri="{FF2B5EF4-FFF2-40B4-BE49-F238E27FC236}">
                <a16:creationId xmlns:a16="http://schemas.microsoft.com/office/drawing/2014/main" id="{81D8A230-6C4C-B74F-84A9-F53BE785B1D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57066" indent="-291179">
              <a:defRPr>
                <a:solidFill>
                  <a:schemeClr val="tx1"/>
                </a:solidFill>
                <a:latin typeface="Calibri" panose="020F0502020204030204" pitchFamily="34" charset="0"/>
              </a:defRPr>
            </a:lvl2pPr>
            <a:lvl3pPr marL="1164717" indent="-232943">
              <a:defRPr>
                <a:solidFill>
                  <a:schemeClr val="tx1"/>
                </a:solidFill>
                <a:latin typeface="Calibri" panose="020F0502020204030204" pitchFamily="34" charset="0"/>
              </a:defRPr>
            </a:lvl3pPr>
            <a:lvl4pPr marL="1630604" indent="-232943">
              <a:defRPr>
                <a:solidFill>
                  <a:schemeClr val="tx1"/>
                </a:solidFill>
                <a:latin typeface="Calibri" panose="020F0502020204030204" pitchFamily="34" charset="0"/>
              </a:defRPr>
            </a:lvl4pPr>
            <a:lvl5pPr marL="2096491" indent="-232943">
              <a:defRPr>
                <a:solidFill>
                  <a:schemeClr val="tx1"/>
                </a:solidFill>
                <a:latin typeface="Calibri" panose="020F0502020204030204" pitchFamily="34" charset="0"/>
              </a:defRPr>
            </a:lvl5pPr>
            <a:lvl6pPr marL="2562377" indent="-232943" defTabSz="465887" fontAlgn="base">
              <a:spcBef>
                <a:spcPct val="0"/>
              </a:spcBef>
              <a:spcAft>
                <a:spcPct val="0"/>
              </a:spcAft>
              <a:defRPr>
                <a:solidFill>
                  <a:schemeClr val="tx1"/>
                </a:solidFill>
                <a:latin typeface="Calibri" panose="020F0502020204030204" pitchFamily="34" charset="0"/>
              </a:defRPr>
            </a:lvl6pPr>
            <a:lvl7pPr marL="3028264" indent="-232943" defTabSz="465887" fontAlgn="base">
              <a:spcBef>
                <a:spcPct val="0"/>
              </a:spcBef>
              <a:spcAft>
                <a:spcPct val="0"/>
              </a:spcAft>
              <a:defRPr>
                <a:solidFill>
                  <a:schemeClr val="tx1"/>
                </a:solidFill>
                <a:latin typeface="Calibri" panose="020F0502020204030204" pitchFamily="34" charset="0"/>
              </a:defRPr>
            </a:lvl7pPr>
            <a:lvl8pPr marL="3494151" indent="-232943" defTabSz="465887" fontAlgn="base">
              <a:spcBef>
                <a:spcPct val="0"/>
              </a:spcBef>
              <a:spcAft>
                <a:spcPct val="0"/>
              </a:spcAft>
              <a:defRPr>
                <a:solidFill>
                  <a:schemeClr val="tx1"/>
                </a:solidFill>
                <a:latin typeface="Calibri" panose="020F0502020204030204" pitchFamily="34" charset="0"/>
              </a:defRPr>
            </a:lvl8pPr>
            <a:lvl9pPr marL="3960038" indent="-232943" defTabSz="465887"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655DB48-B46D-4245-A7F4-146D932A47E6}" type="slidenum">
              <a:rPr lang="en-US" altLang="en-US"/>
              <a:pPr fontAlgn="base">
                <a:spcBef>
                  <a:spcPct val="0"/>
                </a:spcBef>
                <a:spcAft>
                  <a:spcPct val="0"/>
                </a:spcAft>
              </a:pPr>
              <a:t>1</a:t>
            </a:fld>
            <a:endParaRPr lang="en-US" altLang="en-US"/>
          </a:p>
        </p:txBody>
      </p:sp>
    </p:spTree>
    <p:extLst>
      <p:ext uri="{BB962C8B-B14F-4D97-AF65-F5344CB8AC3E}">
        <p14:creationId xmlns:p14="http://schemas.microsoft.com/office/powerpoint/2010/main" val="40270783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Slide Image Placeholder 1">
            <a:extLst>
              <a:ext uri="{FF2B5EF4-FFF2-40B4-BE49-F238E27FC236}">
                <a16:creationId xmlns:a16="http://schemas.microsoft.com/office/drawing/2014/main" id="{90C17800-67F2-A241-8568-F56B8029123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0" name="Notes Placeholder 2">
            <a:extLst>
              <a:ext uri="{FF2B5EF4-FFF2-40B4-BE49-F238E27FC236}">
                <a16:creationId xmlns:a16="http://schemas.microsoft.com/office/drawing/2014/main" id="{1D6604A4-D155-5C43-94E2-87169493A04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7171" name="Slide Number Placeholder 3">
            <a:extLst>
              <a:ext uri="{FF2B5EF4-FFF2-40B4-BE49-F238E27FC236}">
                <a16:creationId xmlns:a16="http://schemas.microsoft.com/office/drawing/2014/main" id="{E0DBCD1A-022C-034D-AD40-FC51FB76531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57066" indent="-291179">
              <a:defRPr>
                <a:solidFill>
                  <a:schemeClr val="tx1"/>
                </a:solidFill>
                <a:latin typeface="Calibri" panose="020F0502020204030204" pitchFamily="34" charset="0"/>
              </a:defRPr>
            </a:lvl2pPr>
            <a:lvl3pPr marL="1164717" indent="-232943">
              <a:defRPr>
                <a:solidFill>
                  <a:schemeClr val="tx1"/>
                </a:solidFill>
                <a:latin typeface="Calibri" panose="020F0502020204030204" pitchFamily="34" charset="0"/>
              </a:defRPr>
            </a:lvl3pPr>
            <a:lvl4pPr marL="1630604" indent="-232943">
              <a:defRPr>
                <a:solidFill>
                  <a:schemeClr val="tx1"/>
                </a:solidFill>
                <a:latin typeface="Calibri" panose="020F0502020204030204" pitchFamily="34" charset="0"/>
              </a:defRPr>
            </a:lvl4pPr>
            <a:lvl5pPr marL="2096491" indent="-232943">
              <a:defRPr>
                <a:solidFill>
                  <a:schemeClr val="tx1"/>
                </a:solidFill>
                <a:latin typeface="Calibri" panose="020F0502020204030204" pitchFamily="34" charset="0"/>
              </a:defRPr>
            </a:lvl5pPr>
            <a:lvl6pPr marL="2562377" indent="-232943" defTabSz="465887" fontAlgn="base">
              <a:spcBef>
                <a:spcPct val="0"/>
              </a:spcBef>
              <a:spcAft>
                <a:spcPct val="0"/>
              </a:spcAft>
              <a:defRPr>
                <a:solidFill>
                  <a:schemeClr val="tx1"/>
                </a:solidFill>
                <a:latin typeface="Calibri" panose="020F0502020204030204" pitchFamily="34" charset="0"/>
              </a:defRPr>
            </a:lvl6pPr>
            <a:lvl7pPr marL="3028264" indent="-232943" defTabSz="465887" fontAlgn="base">
              <a:spcBef>
                <a:spcPct val="0"/>
              </a:spcBef>
              <a:spcAft>
                <a:spcPct val="0"/>
              </a:spcAft>
              <a:defRPr>
                <a:solidFill>
                  <a:schemeClr val="tx1"/>
                </a:solidFill>
                <a:latin typeface="Calibri" panose="020F0502020204030204" pitchFamily="34" charset="0"/>
              </a:defRPr>
            </a:lvl7pPr>
            <a:lvl8pPr marL="3494151" indent="-232943" defTabSz="465887" fontAlgn="base">
              <a:spcBef>
                <a:spcPct val="0"/>
              </a:spcBef>
              <a:spcAft>
                <a:spcPct val="0"/>
              </a:spcAft>
              <a:defRPr>
                <a:solidFill>
                  <a:schemeClr val="tx1"/>
                </a:solidFill>
                <a:latin typeface="Calibri" panose="020F0502020204030204" pitchFamily="34" charset="0"/>
              </a:defRPr>
            </a:lvl8pPr>
            <a:lvl9pPr marL="3960038" indent="-232943" defTabSz="465887"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B2D52D6-2D8D-C241-8E11-A8BDDE375DD8}" type="slidenum">
              <a:rPr lang="en-US" altLang="en-US"/>
              <a:pPr fontAlgn="base">
                <a:spcBef>
                  <a:spcPct val="0"/>
                </a:spcBef>
                <a:spcAft>
                  <a:spcPct val="0"/>
                </a:spcAft>
              </a:pPr>
              <a:t>2</a:t>
            </a:fld>
            <a:endParaRPr lang="en-US" altLang="en-US"/>
          </a:p>
        </p:txBody>
      </p:sp>
    </p:spTree>
    <p:extLst>
      <p:ext uri="{BB962C8B-B14F-4D97-AF65-F5344CB8AC3E}">
        <p14:creationId xmlns:p14="http://schemas.microsoft.com/office/powerpoint/2010/main" val="25776617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5001BC4-BDC9-4EE9-900B-60C77E93450D}" type="datetimeFigureOut">
              <a:rPr lang="en-GB" smtClean="0"/>
              <a:t>22/01/2025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39A56A-8703-4546-9D81-D7BFBF991061}" type="slidenum">
              <a:rPr lang="en-GB" smtClean="0"/>
              <a:t>‹#›</a:t>
            </a:fld>
            <a:endParaRPr lang="en-GB"/>
          </a:p>
        </p:txBody>
      </p:sp>
    </p:spTree>
    <p:extLst>
      <p:ext uri="{BB962C8B-B14F-4D97-AF65-F5344CB8AC3E}">
        <p14:creationId xmlns:p14="http://schemas.microsoft.com/office/powerpoint/2010/main" val="2725936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5001BC4-BDC9-4EE9-900B-60C77E93450D}" type="datetimeFigureOut">
              <a:rPr lang="en-GB" smtClean="0"/>
              <a:t>22/01/2025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39A56A-8703-4546-9D81-D7BFBF991061}" type="slidenum">
              <a:rPr lang="en-GB" smtClean="0"/>
              <a:t>‹#›</a:t>
            </a:fld>
            <a:endParaRPr lang="en-GB"/>
          </a:p>
        </p:txBody>
      </p:sp>
    </p:spTree>
    <p:extLst>
      <p:ext uri="{BB962C8B-B14F-4D97-AF65-F5344CB8AC3E}">
        <p14:creationId xmlns:p14="http://schemas.microsoft.com/office/powerpoint/2010/main" val="3067779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5001BC4-BDC9-4EE9-900B-60C77E93450D}" type="datetimeFigureOut">
              <a:rPr lang="en-GB" smtClean="0"/>
              <a:t>22/01/2025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39A56A-8703-4546-9D81-D7BFBF991061}" type="slidenum">
              <a:rPr lang="en-GB" smtClean="0"/>
              <a:t>‹#›</a:t>
            </a:fld>
            <a:endParaRPr lang="en-GB"/>
          </a:p>
        </p:txBody>
      </p:sp>
    </p:spTree>
    <p:extLst>
      <p:ext uri="{BB962C8B-B14F-4D97-AF65-F5344CB8AC3E}">
        <p14:creationId xmlns:p14="http://schemas.microsoft.com/office/powerpoint/2010/main" val="708448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5001BC4-BDC9-4EE9-900B-60C77E93450D}" type="datetimeFigureOut">
              <a:rPr lang="en-GB" smtClean="0"/>
              <a:t>22/01/2025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39A56A-8703-4546-9D81-D7BFBF991061}" type="slidenum">
              <a:rPr lang="en-GB" smtClean="0"/>
              <a:t>‹#›</a:t>
            </a:fld>
            <a:endParaRPr lang="en-GB"/>
          </a:p>
        </p:txBody>
      </p:sp>
    </p:spTree>
    <p:extLst>
      <p:ext uri="{BB962C8B-B14F-4D97-AF65-F5344CB8AC3E}">
        <p14:creationId xmlns:p14="http://schemas.microsoft.com/office/powerpoint/2010/main" val="2395239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5001BC4-BDC9-4EE9-900B-60C77E93450D}" type="datetimeFigureOut">
              <a:rPr lang="en-GB" smtClean="0"/>
              <a:t>22/01/2025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39A56A-8703-4546-9D81-D7BFBF991061}" type="slidenum">
              <a:rPr lang="en-GB" smtClean="0"/>
              <a:t>‹#›</a:t>
            </a:fld>
            <a:endParaRPr lang="en-GB"/>
          </a:p>
        </p:txBody>
      </p:sp>
    </p:spTree>
    <p:extLst>
      <p:ext uri="{BB962C8B-B14F-4D97-AF65-F5344CB8AC3E}">
        <p14:creationId xmlns:p14="http://schemas.microsoft.com/office/powerpoint/2010/main" val="1778174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5001BC4-BDC9-4EE9-900B-60C77E93450D}" type="datetimeFigureOut">
              <a:rPr lang="en-GB" smtClean="0"/>
              <a:t>22/01/2025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739A56A-8703-4546-9D81-D7BFBF991061}" type="slidenum">
              <a:rPr lang="en-GB" smtClean="0"/>
              <a:t>‹#›</a:t>
            </a:fld>
            <a:endParaRPr lang="en-GB"/>
          </a:p>
        </p:txBody>
      </p:sp>
    </p:spTree>
    <p:extLst>
      <p:ext uri="{BB962C8B-B14F-4D97-AF65-F5344CB8AC3E}">
        <p14:creationId xmlns:p14="http://schemas.microsoft.com/office/powerpoint/2010/main" val="613379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5001BC4-BDC9-4EE9-900B-60C77E93450D}" type="datetimeFigureOut">
              <a:rPr lang="en-GB" smtClean="0"/>
              <a:t>22/01/2025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739A56A-8703-4546-9D81-D7BFBF991061}" type="slidenum">
              <a:rPr lang="en-GB" smtClean="0"/>
              <a:t>‹#›</a:t>
            </a:fld>
            <a:endParaRPr lang="en-GB"/>
          </a:p>
        </p:txBody>
      </p:sp>
    </p:spTree>
    <p:extLst>
      <p:ext uri="{BB962C8B-B14F-4D97-AF65-F5344CB8AC3E}">
        <p14:creationId xmlns:p14="http://schemas.microsoft.com/office/powerpoint/2010/main" val="137810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5001BC4-BDC9-4EE9-900B-60C77E93450D}" type="datetimeFigureOut">
              <a:rPr lang="en-GB" smtClean="0"/>
              <a:t>22/01/2025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739A56A-8703-4546-9D81-D7BFBF991061}" type="slidenum">
              <a:rPr lang="en-GB" smtClean="0"/>
              <a:t>‹#›</a:t>
            </a:fld>
            <a:endParaRPr lang="en-GB"/>
          </a:p>
        </p:txBody>
      </p:sp>
    </p:spTree>
    <p:extLst>
      <p:ext uri="{BB962C8B-B14F-4D97-AF65-F5344CB8AC3E}">
        <p14:creationId xmlns:p14="http://schemas.microsoft.com/office/powerpoint/2010/main" val="4131646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001BC4-BDC9-4EE9-900B-60C77E93450D}" type="datetimeFigureOut">
              <a:rPr lang="en-GB" smtClean="0"/>
              <a:t>22/01/2025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739A56A-8703-4546-9D81-D7BFBF991061}" type="slidenum">
              <a:rPr lang="en-GB" smtClean="0"/>
              <a:t>‹#›</a:t>
            </a:fld>
            <a:endParaRPr lang="en-GB"/>
          </a:p>
        </p:txBody>
      </p:sp>
    </p:spTree>
    <p:extLst>
      <p:ext uri="{BB962C8B-B14F-4D97-AF65-F5344CB8AC3E}">
        <p14:creationId xmlns:p14="http://schemas.microsoft.com/office/powerpoint/2010/main" val="3216989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5001BC4-BDC9-4EE9-900B-60C77E93450D}" type="datetimeFigureOut">
              <a:rPr lang="en-GB" smtClean="0"/>
              <a:t>22/01/2025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739A56A-8703-4546-9D81-D7BFBF991061}" type="slidenum">
              <a:rPr lang="en-GB" smtClean="0"/>
              <a:t>‹#›</a:t>
            </a:fld>
            <a:endParaRPr lang="en-GB"/>
          </a:p>
        </p:txBody>
      </p:sp>
    </p:spTree>
    <p:extLst>
      <p:ext uri="{BB962C8B-B14F-4D97-AF65-F5344CB8AC3E}">
        <p14:creationId xmlns:p14="http://schemas.microsoft.com/office/powerpoint/2010/main" val="697337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5001BC4-BDC9-4EE9-900B-60C77E93450D}" type="datetimeFigureOut">
              <a:rPr lang="en-GB" smtClean="0"/>
              <a:t>22/01/2025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739A56A-8703-4546-9D81-D7BFBF991061}" type="slidenum">
              <a:rPr lang="en-GB" smtClean="0"/>
              <a:t>‹#›</a:t>
            </a:fld>
            <a:endParaRPr lang="en-GB"/>
          </a:p>
        </p:txBody>
      </p:sp>
    </p:spTree>
    <p:extLst>
      <p:ext uri="{BB962C8B-B14F-4D97-AF65-F5344CB8AC3E}">
        <p14:creationId xmlns:p14="http://schemas.microsoft.com/office/powerpoint/2010/main" val="1450303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001BC4-BDC9-4EE9-900B-60C77E93450D}" type="datetimeFigureOut">
              <a:rPr lang="en-GB" smtClean="0"/>
              <a:t>22/01/2025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39A56A-8703-4546-9D81-D7BFBF991061}" type="slidenum">
              <a:rPr lang="en-GB" smtClean="0"/>
              <a:t>‹#›</a:t>
            </a:fld>
            <a:endParaRPr lang="en-GB"/>
          </a:p>
        </p:txBody>
      </p:sp>
    </p:spTree>
    <p:extLst>
      <p:ext uri="{BB962C8B-B14F-4D97-AF65-F5344CB8AC3E}">
        <p14:creationId xmlns:p14="http://schemas.microsoft.com/office/powerpoint/2010/main" val="6317822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974DA670-4898-0049-9F19-848A0D93CCC6}"/>
              </a:ext>
            </a:extLst>
          </p:cNvPr>
          <p:cNvGraphicFramePr>
            <a:graphicFrameLocks noGrp="1"/>
          </p:cNvGraphicFramePr>
          <p:nvPr>
            <p:extLst>
              <p:ext uri="{D42A27DB-BD31-4B8C-83A1-F6EECF244321}">
                <p14:modId xmlns:p14="http://schemas.microsoft.com/office/powerpoint/2010/main" val="4231091053"/>
              </p:ext>
            </p:extLst>
          </p:nvPr>
        </p:nvGraphicFramePr>
        <p:xfrm>
          <a:off x="0" y="22678"/>
          <a:ext cx="4905829" cy="6751208"/>
        </p:xfrm>
        <a:graphic>
          <a:graphicData uri="http://schemas.openxmlformats.org/drawingml/2006/table">
            <a:tbl>
              <a:tblPr firstRow="1" bandRow="1">
                <a:tableStyleId>{638B1855-1B75-4FBE-930C-398BA8C253C6}</a:tableStyleId>
              </a:tblPr>
              <a:tblGrid>
                <a:gridCol w="4905829">
                  <a:extLst>
                    <a:ext uri="{9D8B030D-6E8A-4147-A177-3AD203B41FA5}">
                      <a16:colId xmlns:a16="http://schemas.microsoft.com/office/drawing/2014/main" val="20000"/>
                    </a:ext>
                  </a:extLst>
                </a:gridCol>
              </a:tblGrid>
              <a:tr h="328781">
                <a:tc>
                  <a:txBody>
                    <a:bodyPr/>
                    <a:lstStyle/>
                    <a:p>
                      <a:r>
                        <a:rPr lang="en-GB" sz="1600" dirty="0">
                          <a:solidFill>
                            <a:schemeClr val="bg1"/>
                          </a:solidFill>
                        </a:rPr>
                        <a:t>A)</a:t>
                      </a:r>
                      <a:r>
                        <a:rPr lang="en-GB" sz="1600" baseline="0" dirty="0">
                          <a:solidFill>
                            <a:schemeClr val="bg1"/>
                          </a:solidFill>
                        </a:rPr>
                        <a:t> Social, Historical and Literary Context</a:t>
                      </a:r>
                      <a:endParaRPr lang="en-US" sz="1600" dirty="0">
                        <a:solidFill>
                          <a:schemeClr val="bg1"/>
                        </a:solidFill>
                      </a:endParaRPr>
                    </a:p>
                  </a:txBody>
                  <a:tcPr marL="91432" marR="91432" marT="45712" marB="45712">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0000"/>
                  </a:ext>
                </a:extLst>
              </a:tr>
              <a:tr h="747250">
                <a:tc>
                  <a:txBody>
                    <a:bodyPr/>
                    <a:lstStyle/>
                    <a:p>
                      <a:pPr marL="0" lvl="0" indent="0" fontAlgn="base">
                        <a:spcAft>
                          <a:spcPts val="0"/>
                        </a:spcAft>
                        <a:buFont typeface="Arial" panose="020B0604020202020204" pitchFamily="34" charset="0"/>
                        <a:buNone/>
                      </a:pPr>
                      <a:r>
                        <a:rPr lang="en-GB" sz="1100" b="1" dirty="0">
                          <a:solidFill>
                            <a:schemeClr val="tx1"/>
                          </a:solidFill>
                          <a:effectLst/>
                          <a:latin typeface="Calibri" panose="020F0502020204030204" pitchFamily="34" charset="0"/>
                          <a:ea typeface="Times New Roman" panose="02020603050405020304" pitchFamily="18" charset="0"/>
                        </a:rPr>
                        <a:t>George Orwell </a:t>
                      </a:r>
                      <a:r>
                        <a:rPr lang="en-GB" sz="1100" dirty="0">
                          <a:solidFill>
                            <a:schemeClr val="tx1"/>
                          </a:solidFill>
                          <a:effectLst/>
                          <a:latin typeface="Calibri" panose="020F0502020204030204" pitchFamily="34" charset="0"/>
                          <a:ea typeface="Times New Roman" panose="02020603050405020304" pitchFamily="18" charset="0"/>
                        </a:rPr>
                        <a:t>– Actual name = Eric Blair.</a:t>
                      </a:r>
                    </a:p>
                    <a:p>
                      <a:pPr marL="0" lvl="0" indent="0" fontAlgn="base">
                        <a:spcAft>
                          <a:spcPts val="0"/>
                        </a:spcAft>
                        <a:buFont typeface="Arial" panose="020B0604020202020204" pitchFamily="34" charset="0"/>
                        <a:buNone/>
                      </a:pPr>
                      <a:r>
                        <a:rPr lang="en-GB" sz="1100" dirty="0">
                          <a:solidFill>
                            <a:schemeClr val="tx1"/>
                          </a:solidFill>
                          <a:effectLst/>
                          <a:latin typeface="Calibri" panose="020F0502020204030204" pitchFamily="34" charset="0"/>
                          <a:ea typeface="Times New Roman" panose="02020603050405020304" pitchFamily="18" charset="0"/>
                        </a:rPr>
                        <a:t>He was </a:t>
                      </a:r>
                      <a:r>
                        <a:rPr lang="en-GB" sz="1100" b="1" dirty="0">
                          <a:solidFill>
                            <a:schemeClr val="tx1"/>
                          </a:solidFill>
                          <a:effectLst/>
                          <a:latin typeface="Calibri" panose="020F0502020204030204" pitchFamily="34" charset="0"/>
                          <a:ea typeface="Times New Roman" panose="02020603050405020304" pitchFamily="18" charset="0"/>
                        </a:rPr>
                        <a:t>outspoken</a:t>
                      </a:r>
                      <a:r>
                        <a:rPr lang="en-GB" sz="1100" dirty="0">
                          <a:solidFill>
                            <a:schemeClr val="tx1"/>
                          </a:solidFill>
                          <a:effectLst/>
                          <a:latin typeface="Calibri" panose="020F0502020204030204" pitchFamily="34" charset="0"/>
                          <a:ea typeface="Times New Roman" panose="02020603050405020304" pitchFamily="18" charset="0"/>
                        </a:rPr>
                        <a:t> in his </a:t>
                      </a:r>
                      <a:r>
                        <a:rPr lang="en-GB" sz="1100" b="1" dirty="0">
                          <a:solidFill>
                            <a:schemeClr val="tx1"/>
                          </a:solidFill>
                          <a:effectLst/>
                          <a:latin typeface="Calibri" panose="020F0502020204030204" pitchFamily="34" charset="0"/>
                          <a:ea typeface="Times New Roman" panose="02020603050405020304" pitchFamily="18" charset="0"/>
                        </a:rPr>
                        <a:t>support of democratic Socialism </a:t>
                      </a:r>
                      <a:r>
                        <a:rPr lang="en-GB" sz="1100" dirty="0">
                          <a:solidFill>
                            <a:schemeClr val="tx1"/>
                          </a:solidFill>
                          <a:effectLst/>
                          <a:latin typeface="Calibri" panose="020F0502020204030204" pitchFamily="34" charset="0"/>
                          <a:ea typeface="Times New Roman" panose="02020603050405020304" pitchFamily="18" charset="0"/>
                        </a:rPr>
                        <a:t>and </a:t>
                      </a:r>
                      <a:r>
                        <a:rPr lang="en-GB" sz="1100" b="1" dirty="0">
                          <a:solidFill>
                            <a:schemeClr val="tx1"/>
                          </a:solidFill>
                          <a:effectLst/>
                          <a:latin typeface="Calibri" panose="020F0502020204030204" pitchFamily="34" charset="0"/>
                          <a:ea typeface="Times New Roman" panose="02020603050405020304" pitchFamily="18" charset="0"/>
                        </a:rPr>
                        <a:t>spoke out against totalitarianism</a:t>
                      </a:r>
                      <a:r>
                        <a:rPr lang="en-GB" sz="1100" dirty="0">
                          <a:solidFill>
                            <a:schemeClr val="tx1"/>
                          </a:solidFill>
                          <a:effectLst/>
                          <a:latin typeface="Calibri" panose="020F0502020204030204" pitchFamily="34" charset="0"/>
                          <a:ea typeface="Times New Roman" panose="02020603050405020304" pitchFamily="18" charset="0"/>
                        </a:rPr>
                        <a:t> and social injustice. </a:t>
                      </a:r>
                    </a:p>
                    <a:p>
                      <a:pPr marL="0" lvl="0" indent="0" fontAlgn="base">
                        <a:spcAft>
                          <a:spcPts val="0"/>
                        </a:spcAft>
                        <a:buFont typeface="Arial" panose="020B0604020202020204" pitchFamily="34" charset="0"/>
                        <a:buNone/>
                      </a:pPr>
                      <a:r>
                        <a:rPr lang="en-GB" sz="1100" dirty="0">
                          <a:solidFill>
                            <a:schemeClr val="tx1"/>
                          </a:solidFill>
                          <a:effectLst/>
                          <a:latin typeface="Calibri" panose="020F0502020204030204" pitchFamily="34" charset="0"/>
                          <a:ea typeface="Times New Roman" panose="02020603050405020304" pitchFamily="18" charset="0"/>
                        </a:rPr>
                        <a:t>Two most famous novels are: </a:t>
                      </a:r>
                      <a:r>
                        <a:rPr lang="en-GB" sz="1100" i="1" dirty="0">
                          <a:solidFill>
                            <a:schemeClr val="tx1"/>
                          </a:solidFill>
                          <a:effectLst/>
                          <a:latin typeface="Calibri" panose="020F0502020204030204" pitchFamily="34" charset="0"/>
                          <a:ea typeface="Times New Roman" panose="02020603050405020304" pitchFamily="18" charset="0"/>
                        </a:rPr>
                        <a:t>Animal Farm and 1984.</a:t>
                      </a:r>
                    </a:p>
                  </a:txBody>
                  <a:tcPr marL="91432" marR="91432" marT="45712" marB="45712">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1240445">
                <a:tc>
                  <a:txBody>
                    <a:bodyPr/>
                    <a:lstStyle/>
                    <a:p>
                      <a:pPr marL="0" lvl="0" indent="0" fontAlgn="base">
                        <a:spcAft>
                          <a:spcPts val="0"/>
                        </a:spcAft>
                        <a:buFont typeface="Arial" panose="020B0604020202020204" pitchFamily="34" charset="0"/>
                        <a:buNone/>
                      </a:pPr>
                      <a:r>
                        <a:rPr lang="en-GB" sz="1100" b="1" dirty="0">
                          <a:solidFill>
                            <a:schemeClr val="tx1"/>
                          </a:solidFill>
                          <a:effectLst/>
                          <a:latin typeface="Calibri" panose="020F0502020204030204" pitchFamily="34" charset="0"/>
                          <a:ea typeface="Times New Roman" panose="02020603050405020304" pitchFamily="18" charset="0"/>
                        </a:rPr>
                        <a:t>Tsar Nicholas II (Tsar = Leader)</a:t>
                      </a:r>
                    </a:p>
                    <a:p>
                      <a:pPr marL="0" lvl="0" indent="0" fontAlgn="base">
                        <a:spcAft>
                          <a:spcPts val="0"/>
                        </a:spcAft>
                        <a:buFont typeface="Arial" panose="020B0604020202020204" pitchFamily="34" charset="0"/>
                        <a:buNone/>
                      </a:pPr>
                      <a:r>
                        <a:rPr lang="en-GB" sz="1100" b="1" dirty="0">
                          <a:solidFill>
                            <a:schemeClr val="tx1"/>
                          </a:solidFill>
                          <a:effectLst/>
                          <a:latin typeface="Calibri" panose="020F0502020204030204" pitchFamily="34" charset="0"/>
                          <a:ea typeface="Times New Roman" panose="02020603050405020304" pitchFamily="18" charset="0"/>
                        </a:rPr>
                        <a:t>Last emperor of Russia </a:t>
                      </a:r>
                      <a:r>
                        <a:rPr lang="en-GB" sz="1100" dirty="0">
                          <a:solidFill>
                            <a:schemeClr val="tx1"/>
                          </a:solidFill>
                          <a:effectLst/>
                          <a:latin typeface="Calibri" panose="020F0502020204030204" pitchFamily="34" charset="0"/>
                          <a:ea typeface="Times New Roman" panose="02020603050405020304" pitchFamily="18" charset="0"/>
                        </a:rPr>
                        <a:t>before the revolution in 1917. </a:t>
                      </a:r>
                    </a:p>
                    <a:p>
                      <a:pPr marL="0" lvl="0" indent="0" fontAlgn="base">
                        <a:spcAft>
                          <a:spcPts val="0"/>
                        </a:spcAft>
                        <a:buFont typeface="Arial" panose="020B0604020202020204" pitchFamily="34" charset="0"/>
                        <a:buNone/>
                      </a:pPr>
                      <a:r>
                        <a:rPr lang="en-GB" sz="1100" dirty="0">
                          <a:solidFill>
                            <a:schemeClr val="tx1"/>
                          </a:solidFill>
                          <a:effectLst/>
                          <a:latin typeface="Calibri" panose="020F0502020204030204" pitchFamily="34" charset="0"/>
                          <a:ea typeface="Times New Roman" panose="02020603050405020304" pitchFamily="18" charset="0"/>
                        </a:rPr>
                        <a:t>He was deemed a </a:t>
                      </a:r>
                      <a:r>
                        <a:rPr lang="en-GB" sz="1100" b="1" dirty="0">
                          <a:solidFill>
                            <a:schemeClr val="tx1"/>
                          </a:solidFill>
                          <a:effectLst/>
                          <a:latin typeface="Calibri" panose="020F0502020204030204" pitchFamily="34" charset="0"/>
                          <a:ea typeface="Times New Roman" panose="02020603050405020304" pitchFamily="18" charset="0"/>
                        </a:rPr>
                        <a:t>‘poor ruler’</a:t>
                      </a:r>
                      <a:r>
                        <a:rPr lang="en-GB" sz="1100" dirty="0">
                          <a:solidFill>
                            <a:schemeClr val="tx1"/>
                          </a:solidFill>
                          <a:effectLst/>
                          <a:latin typeface="Calibri" panose="020F0502020204030204" pitchFamily="34" charset="0"/>
                          <a:ea typeface="Times New Roman" panose="02020603050405020304" pitchFamily="18" charset="0"/>
                        </a:rPr>
                        <a:t> – the country lost wars against Japan and Germany during his reign incurring </a:t>
                      </a:r>
                      <a:r>
                        <a:rPr lang="en-GB" sz="1100" b="1" dirty="0">
                          <a:solidFill>
                            <a:schemeClr val="tx1"/>
                          </a:solidFill>
                          <a:effectLst/>
                          <a:latin typeface="Calibri" panose="020F0502020204030204" pitchFamily="34" charset="0"/>
                          <a:ea typeface="Times New Roman" panose="02020603050405020304" pitchFamily="18" charset="0"/>
                        </a:rPr>
                        <a:t>human loss and economic loss. </a:t>
                      </a:r>
                    </a:p>
                    <a:p>
                      <a:pPr marL="0" lvl="0" indent="0" fontAlgn="base">
                        <a:spcAft>
                          <a:spcPts val="0"/>
                        </a:spcAft>
                        <a:buFont typeface="Arial" panose="020B0604020202020204" pitchFamily="34" charset="0"/>
                        <a:buNone/>
                      </a:pPr>
                      <a:r>
                        <a:rPr lang="en-GB" sz="1100" dirty="0">
                          <a:solidFill>
                            <a:schemeClr val="tx1"/>
                          </a:solidFill>
                          <a:effectLst/>
                          <a:latin typeface="Calibri" panose="020F0502020204030204" pitchFamily="34" charset="0"/>
                          <a:ea typeface="Times New Roman" panose="02020603050405020304" pitchFamily="18" charset="0"/>
                        </a:rPr>
                        <a:t>There were </a:t>
                      </a:r>
                      <a:r>
                        <a:rPr lang="en-GB" sz="1100" b="1" dirty="0">
                          <a:solidFill>
                            <a:schemeClr val="tx1"/>
                          </a:solidFill>
                          <a:effectLst/>
                          <a:latin typeface="Calibri" panose="020F0502020204030204" pitchFamily="34" charset="0"/>
                          <a:ea typeface="Times New Roman" panose="02020603050405020304" pitchFamily="18" charset="0"/>
                        </a:rPr>
                        <a:t>huge inequalities in society </a:t>
                      </a:r>
                      <a:r>
                        <a:rPr lang="en-GB" sz="1100" dirty="0">
                          <a:solidFill>
                            <a:schemeClr val="tx1"/>
                          </a:solidFill>
                          <a:effectLst/>
                          <a:latin typeface="Calibri" panose="020F0502020204030204" pitchFamily="34" charset="0"/>
                          <a:ea typeface="Times New Roman" panose="02020603050405020304" pitchFamily="18" charset="0"/>
                        </a:rPr>
                        <a:t>– he lived in luxury whilst thousands of unemployed peasants struggled to survive.</a:t>
                      </a:r>
                    </a:p>
                    <a:p>
                      <a:pPr marL="0" lvl="0" indent="0" fontAlgn="base">
                        <a:spcAft>
                          <a:spcPts val="0"/>
                        </a:spcAft>
                        <a:buFont typeface="Arial" panose="020B0604020202020204" pitchFamily="34" charset="0"/>
                        <a:buNone/>
                      </a:pPr>
                      <a:r>
                        <a:rPr lang="en-GB" sz="1100" dirty="0">
                          <a:solidFill>
                            <a:schemeClr val="tx1"/>
                          </a:solidFill>
                          <a:effectLst/>
                          <a:latin typeface="Calibri" panose="020F0502020204030204" pitchFamily="34" charset="0"/>
                          <a:ea typeface="Times New Roman" panose="02020603050405020304" pitchFamily="18" charset="0"/>
                        </a:rPr>
                        <a:t>He was </a:t>
                      </a:r>
                      <a:r>
                        <a:rPr lang="en-GB" sz="1100" b="1" dirty="0">
                          <a:solidFill>
                            <a:schemeClr val="tx1"/>
                          </a:solidFill>
                          <a:effectLst/>
                          <a:latin typeface="Calibri" panose="020F0502020204030204" pitchFamily="34" charset="0"/>
                          <a:ea typeface="Times New Roman" panose="02020603050405020304" pitchFamily="18" charset="0"/>
                        </a:rPr>
                        <a:t>overthrown by the Bolshevik Party </a:t>
                      </a:r>
                      <a:r>
                        <a:rPr lang="en-GB" sz="1100" dirty="0">
                          <a:solidFill>
                            <a:schemeClr val="tx1"/>
                          </a:solidFill>
                          <a:effectLst/>
                          <a:latin typeface="Calibri" panose="020F0502020204030204" pitchFamily="34" charset="0"/>
                          <a:ea typeface="Times New Roman" panose="02020603050405020304" pitchFamily="18" charset="0"/>
                        </a:rPr>
                        <a:t>and </a:t>
                      </a:r>
                      <a:r>
                        <a:rPr lang="en-GB" sz="1100" b="1" dirty="0">
                          <a:solidFill>
                            <a:schemeClr val="tx1"/>
                          </a:solidFill>
                          <a:effectLst/>
                          <a:latin typeface="Calibri" panose="020F0502020204030204" pitchFamily="34" charset="0"/>
                          <a:ea typeface="Times New Roman" panose="02020603050405020304" pitchFamily="18" charset="0"/>
                        </a:rPr>
                        <a:t>executed in 1917.</a:t>
                      </a:r>
                    </a:p>
                  </a:txBody>
                  <a:tcPr marL="91432" marR="91432" marT="45712" marB="45712">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11127181"/>
                  </a:ext>
                </a:extLst>
              </a:tr>
              <a:tr h="911648">
                <a:tc>
                  <a:txBody>
                    <a:bodyPr/>
                    <a:lstStyle/>
                    <a:p>
                      <a:pPr marL="0" lvl="0" indent="0" fontAlgn="base">
                        <a:spcAft>
                          <a:spcPts val="0"/>
                        </a:spcAft>
                        <a:buFont typeface="Arial" panose="020B0604020202020204" pitchFamily="34" charset="0"/>
                        <a:buNone/>
                      </a:pPr>
                      <a:r>
                        <a:rPr lang="en-GB" sz="1100" b="1" dirty="0">
                          <a:solidFill>
                            <a:schemeClr val="tx1"/>
                          </a:solidFill>
                          <a:effectLst/>
                          <a:latin typeface="Calibri" panose="020F0502020204030204" pitchFamily="34" charset="0"/>
                          <a:ea typeface="Times New Roman" panose="02020603050405020304" pitchFamily="18" charset="0"/>
                        </a:rPr>
                        <a:t>The Russian Revolution</a:t>
                      </a:r>
                    </a:p>
                    <a:p>
                      <a:pPr marL="0" lvl="0" indent="0" fontAlgn="base">
                        <a:spcAft>
                          <a:spcPts val="0"/>
                        </a:spcAft>
                        <a:buFont typeface="Arial" panose="020B0604020202020204" pitchFamily="34" charset="0"/>
                        <a:buNone/>
                      </a:pPr>
                      <a:r>
                        <a:rPr lang="en-GB" sz="1100" b="1" dirty="0">
                          <a:solidFill>
                            <a:schemeClr val="tx1"/>
                          </a:solidFill>
                          <a:effectLst/>
                          <a:latin typeface="Calibri" panose="020F0502020204030204" pitchFamily="34" charset="0"/>
                          <a:ea typeface="Times New Roman" panose="02020603050405020304" pitchFamily="18" charset="0"/>
                        </a:rPr>
                        <a:t>Removed the Tsarist autocracy </a:t>
                      </a:r>
                      <a:r>
                        <a:rPr lang="en-GB" sz="1100" dirty="0">
                          <a:solidFill>
                            <a:schemeClr val="tx1"/>
                          </a:solidFill>
                          <a:effectLst/>
                          <a:latin typeface="Calibri" panose="020F0502020204030204" pitchFamily="34" charset="0"/>
                          <a:ea typeface="Times New Roman" panose="02020603050405020304" pitchFamily="18" charset="0"/>
                        </a:rPr>
                        <a:t>(totalitarian) rule and </a:t>
                      </a:r>
                      <a:r>
                        <a:rPr lang="en-GB" sz="1100" b="1" dirty="0">
                          <a:solidFill>
                            <a:schemeClr val="tx1"/>
                          </a:solidFill>
                          <a:effectLst/>
                          <a:latin typeface="Calibri" panose="020F0502020204030204" pitchFamily="34" charset="0"/>
                          <a:ea typeface="Times New Roman" panose="02020603050405020304" pitchFamily="18" charset="0"/>
                        </a:rPr>
                        <a:t>formed the Soviet Union.</a:t>
                      </a:r>
                    </a:p>
                    <a:p>
                      <a:pPr marL="0" lvl="0" indent="0" fontAlgn="base">
                        <a:spcAft>
                          <a:spcPts val="0"/>
                        </a:spcAft>
                        <a:buFont typeface="Arial" panose="020B0604020202020204" pitchFamily="34" charset="0"/>
                        <a:buNone/>
                      </a:pPr>
                      <a:r>
                        <a:rPr lang="en-GB" sz="1100" dirty="0">
                          <a:solidFill>
                            <a:schemeClr val="tx1"/>
                          </a:solidFill>
                          <a:effectLst/>
                          <a:latin typeface="Calibri" panose="020F0502020204030204" pitchFamily="34" charset="0"/>
                          <a:ea typeface="Times New Roman" panose="02020603050405020304" pitchFamily="18" charset="0"/>
                        </a:rPr>
                        <a:t>The </a:t>
                      </a:r>
                      <a:r>
                        <a:rPr lang="en-GB" sz="1100" b="1" dirty="0">
                          <a:solidFill>
                            <a:schemeClr val="tx1"/>
                          </a:solidFill>
                          <a:effectLst/>
                          <a:latin typeface="Calibri" panose="020F0502020204030204" pitchFamily="34" charset="0"/>
                          <a:ea typeface="Times New Roman" panose="02020603050405020304" pitchFamily="18" charset="0"/>
                        </a:rPr>
                        <a:t>Bolsheviks, led by Lenin</a:t>
                      </a:r>
                      <a:r>
                        <a:rPr lang="en-GB" sz="1100" dirty="0">
                          <a:solidFill>
                            <a:schemeClr val="tx1"/>
                          </a:solidFill>
                          <a:effectLst/>
                          <a:latin typeface="Calibri" panose="020F0502020204030204" pitchFamily="34" charset="0"/>
                          <a:ea typeface="Times New Roman" panose="02020603050405020304" pitchFamily="18" charset="0"/>
                        </a:rPr>
                        <a:t>, overthrew the Tsarist government and </a:t>
                      </a:r>
                      <a:r>
                        <a:rPr lang="en-GB" sz="1100" b="1" dirty="0">
                          <a:solidFill>
                            <a:schemeClr val="tx1"/>
                          </a:solidFill>
                          <a:effectLst/>
                          <a:latin typeface="Calibri" panose="020F0502020204030204" pitchFamily="34" charset="0"/>
                          <a:ea typeface="Times New Roman" panose="02020603050405020304" pitchFamily="18" charset="0"/>
                        </a:rPr>
                        <a:t>established their own Socialist government and country.</a:t>
                      </a:r>
                    </a:p>
                    <a:p>
                      <a:pPr marL="0" lvl="0" indent="0" fontAlgn="base">
                        <a:spcAft>
                          <a:spcPts val="0"/>
                        </a:spcAft>
                        <a:buFont typeface="Arial" panose="020B0604020202020204" pitchFamily="34" charset="0"/>
                        <a:buNone/>
                      </a:pPr>
                      <a:r>
                        <a:rPr lang="en-GB" sz="1100" dirty="0">
                          <a:solidFill>
                            <a:schemeClr val="tx1"/>
                          </a:solidFill>
                          <a:effectLst/>
                          <a:latin typeface="Calibri" panose="020F0502020204030204" pitchFamily="34" charset="0"/>
                          <a:ea typeface="Times New Roman" panose="02020603050405020304" pitchFamily="18" charset="0"/>
                        </a:rPr>
                        <a:t>They became called the </a:t>
                      </a:r>
                      <a:r>
                        <a:rPr lang="en-GB" sz="1100" b="1" dirty="0">
                          <a:solidFill>
                            <a:schemeClr val="tx1"/>
                          </a:solidFill>
                          <a:effectLst/>
                          <a:latin typeface="Calibri" panose="020F0502020204030204" pitchFamily="34" charset="0"/>
                          <a:ea typeface="Times New Roman" panose="02020603050405020304" pitchFamily="18" charset="0"/>
                        </a:rPr>
                        <a:t>Communist Party.</a:t>
                      </a:r>
                    </a:p>
                  </a:txBody>
                  <a:tcPr marL="91432" marR="91432" marT="45712" marB="45712">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12497331"/>
                  </a:ext>
                </a:extLst>
              </a:tr>
              <a:tr h="911648">
                <a:tc>
                  <a:txBody>
                    <a:bodyPr/>
                    <a:lstStyle/>
                    <a:p>
                      <a:pPr marL="0" lvl="0" indent="0" fontAlgn="base">
                        <a:spcAft>
                          <a:spcPts val="0"/>
                        </a:spcAft>
                        <a:buFont typeface="Arial" panose="020B0604020202020204" pitchFamily="34" charset="0"/>
                        <a:buNone/>
                      </a:pPr>
                      <a:r>
                        <a:rPr lang="en-GB" sz="1100" b="1" dirty="0">
                          <a:solidFill>
                            <a:schemeClr val="tx1"/>
                          </a:solidFill>
                          <a:effectLst/>
                          <a:latin typeface="Calibri" panose="020F0502020204030204" pitchFamily="34" charset="0"/>
                          <a:ea typeface="Times New Roman" panose="02020603050405020304" pitchFamily="18" charset="0"/>
                        </a:rPr>
                        <a:t>Karl Marx and Communism</a:t>
                      </a:r>
                    </a:p>
                    <a:p>
                      <a:pPr marL="0" lvl="0" indent="0" fontAlgn="base">
                        <a:spcAft>
                          <a:spcPts val="0"/>
                        </a:spcAft>
                        <a:buFont typeface="Arial" panose="020B0604020202020204" pitchFamily="34" charset="0"/>
                        <a:buNone/>
                      </a:pPr>
                      <a:r>
                        <a:rPr lang="en-GB" sz="1100" b="0" dirty="0">
                          <a:solidFill>
                            <a:schemeClr val="tx1"/>
                          </a:solidFill>
                          <a:effectLst/>
                          <a:latin typeface="Calibri" panose="020F0502020204030204" pitchFamily="34" charset="0"/>
                          <a:ea typeface="Times New Roman" panose="02020603050405020304" pitchFamily="18" charset="0"/>
                        </a:rPr>
                        <a:t>Karl Marx = German Philosopher who rejected Capitalism (private ownership of economy).</a:t>
                      </a:r>
                    </a:p>
                    <a:p>
                      <a:pPr marL="0" lvl="0" indent="0" fontAlgn="base">
                        <a:spcAft>
                          <a:spcPts val="0"/>
                        </a:spcAft>
                        <a:buFont typeface="Arial" panose="020B0604020202020204" pitchFamily="34" charset="0"/>
                        <a:buNone/>
                      </a:pPr>
                      <a:r>
                        <a:rPr lang="en-GB" sz="1100" b="0" dirty="0">
                          <a:solidFill>
                            <a:schemeClr val="tx1"/>
                          </a:solidFill>
                          <a:effectLst/>
                          <a:latin typeface="Calibri" panose="020F0502020204030204" pitchFamily="34" charset="0"/>
                          <a:ea typeface="Times New Roman" panose="02020603050405020304" pitchFamily="18" charset="0"/>
                        </a:rPr>
                        <a:t>Believed in a system in which wealth was communal (shared) and work was shared. He thought this would produce a fairer and more stable life for everyone.</a:t>
                      </a:r>
                    </a:p>
                    <a:p>
                      <a:pPr marL="0" lvl="0" indent="0" fontAlgn="base">
                        <a:spcAft>
                          <a:spcPts val="0"/>
                        </a:spcAft>
                        <a:buFont typeface="Arial" panose="020B0604020202020204" pitchFamily="34" charset="0"/>
                        <a:buNone/>
                      </a:pPr>
                      <a:r>
                        <a:rPr lang="en-GB" sz="1100" b="0" dirty="0">
                          <a:solidFill>
                            <a:schemeClr val="tx1"/>
                          </a:solidFill>
                          <a:effectLst/>
                          <a:latin typeface="Calibri" panose="020F0502020204030204" pitchFamily="34" charset="0"/>
                          <a:ea typeface="Times New Roman" panose="02020603050405020304" pitchFamily="18" charset="0"/>
                        </a:rPr>
                        <a:t>His theories formed the basis of the Russian Revolution and Communist thinking.</a:t>
                      </a:r>
                    </a:p>
                  </a:txBody>
                  <a:tcPr marL="91432" marR="91432" marT="45712" marB="45712">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04463214"/>
                  </a:ext>
                </a:extLst>
              </a:tr>
              <a:tr h="1240445">
                <a:tc>
                  <a:txBody>
                    <a:bodyPr/>
                    <a:lstStyle/>
                    <a:p>
                      <a:pPr marL="0" lvl="0" indent="0" fontAlgn="base">
                        <a:spcAft>
                          <a:spcPts val="0"/>
                        </a:spcAft>
                        <a:buFont typeface="Arial" panose="020B0604020202020204" pitchFamily="34" charset="0"/>
                        <a:buNone/>
                      </a:pPr>
                      <a:r>
                        <a:rPr lang="en-GB" sz="1100" b="1" dirty="0">
                          <a:solidFill>
                            <a:schemeClr val="tx1"/>
                          </a:solidFill>
                          <a:effectLst/>
                          <a:latin typeface="Calibri" panose="020F0502020204030204" pitchFamily="34" charset="0"/>
                          <a:ea typeface="Times New Roman" panose="02020603050405020304" pitchFamily="18" charset="0"/>
                        </a:rPr>
                        <a:t>Joseph Stalin</a:t>
                      </a:r>
                    </a:p>
                    <a:p>
                      <a:pPr marL="0" lvl="0" indent="0" fontAlgn="base">
                        <a:spcAft>
                          <a:spcPts val="0"/>
                        </a:spcAft>
                        <a:buFont typeface="Arial" panose="020B0604020202020204" pitchFamily="34" charset="0"/>
                        <a:buNone/>
                      </a:pPr>
                      <a:r>
                        <a:rPr lang="en-GB" sz="1100" b="0" dirty="0">
                          <a:solidFill>
                            <a:schemeClr val="tx1"/>
                          </a:solidFill>
                          <a:effectLst/>
                          <a:latin typeface="Calibri" panose="020F0502020204030204" pitchFamily="34" charset="0"/>
                          <a:ea typeface="Times New Roman" panose="02020603050405020304" pitchFamily="18" charset="0"/>
                        </a:rPr>
                        <a:t>Became leader of the Communist Party after Lenin died in 1924.</a:t>
                      </a:r>
                    </a:p>
                    <a:p>
                      <a:pPr marL="0" lvl="0" indent="0" fontAlgn="base">
                        <a:spcAft>
                          <a:spcPts val="0"/>
                        </a:spcAft>
                        <a:buFont typeface="Arial" panose="020B0604020202020204" pitchFamily="34" charset="0"/>
                        <a:buNone/>
                      </a:pPr>
                      <a:r>
                        <a:rPr lang="en-GB" sz="1100" b="0" dirty="0">
                          <a:solidFill>
                            <a:schemeClr val="tx1"/>
                          </a:solidFill>
                          <a:effectLst/>
                          <a:latin typeface="Calibri" panose="020F0502020204030204" pitchFamily="34" charset="0"/>
                          <a:ea typeface="Times New Roman" panose="02020603050405020304" pitchFamily="18" charset="0"/>
                        </a:rPr>
                        <a:t>He used manipulation and intimidation to get power and got rid of other potential leaders such as Trotsky.</a:t>
                      </a:r>
                    </a:p>
                    <a:p>
                      <a:pPr marL="0" lvl="0" indent="0" fontAlgn="base">
                        <a:spcAft>
                          <a:spcPts val="0"/>
                        </a:spcAft>
                        <a:buFont typeface="Arial" panose="020B0604020202020204" pitchFamily="34" charset="0"/>
                        <a:buNone/>
                      </a:pPr>
                      <a:r>
                        <a:rPr lang="en-GB" sz="1100" b="0" dirty="0">
                          <a:solidFill>
                            <a:schemeClr val="tx1"/>
                          </a:solidFill>
                          <a:effectLst/>
                          <a:latin typeface="Calibri" panose="020F0502020204030204" pitchFamily="34" charset="0"/>
                          <a:ea typeface="Times New Roman" panose="02020603050405020304" pitchFamily="18" charset="0"/>
                        </a:rPr>
                        <a:t>The Soviet Union under Stalin became autocratic and totalitarian. </a:t>
                      </a:r>
                    </a:p>
                    <a:p>
                      <a:pPr marL="0" lvl="0" indent="0" fontAlgn="base">
                        <a:spcAft>
                          <a:spcPts val="0"/>
                        </a:spcAft>
                        <a:buFont typeface="Arial" panose="020B0604020202020204" pitchFamily="34" charset="0"/>
                        <a:buNone/>
                      </a:pPr>
                      <a:r>
                        <a:rPr lang="en-GB" sz="1100" b="0" dirty="0">
                          <a:solidFill>
                            <a:schemeClr val="tx1"/>
                          </a:solidFill>
                          <a:effectLst/>
                          <a:latin typeface="Calibri" panose="020F0502020204030204" pitchFamily="34" charset="0"/>
                          <a:ea typeface="Times New Roman" panose="02020603050405020304" pitchFamily="18" charset="0"/>
                        </a:rPr>
                        <a:t>He repressed huge groups in society, ordered thousands of executions and murdered millions of his own people.</a:t>
                      </a:r>
                    </a:p>
                  </a:txBody>
                  <a:tcPr marL="91432" marR="91432" marT="45712" marB="45712">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957196017"/>
                  </a:ext>
                </a:extLst>
              </a:tr>
              <a:tr h="1077729">
                <a:tc>
                  <a:txBody>
                    <a:bodyPr/>
                    <a:lstStyle/>
                    <a:p>
                      <a:pPr marL="0" lvl="0" indent="0" fontAlgn="base">
                        <a:spcAft>
                          <a:spcPts val="0"/>
                        </a:spcAft>
                        <a:buFont typeface="Arial" panose="020B0604020202020204" pitchFamily="34" charset="0"/>
                        <a:buNone/>
                      </a:pPr>
                      <a:r>
                        <a:rPr lang="en-GB" sz="1100" b="1" dirty="0">
                          <a:solidFill>
                            <a:schemeClr val="tx1"/>
                          </a:solidFill>
                          <a:effectLst/>
                          <a:latin typeface="Calibri" panose="020F0502020204030204" pitchFamily="34" charset="0"/>
                          <a:ea typeface="Times New Roman" panose="02020603050405020304" pitchFamily="18" charset="0"/>
                        </a:rPr>
                        <a:t>Life in Communist Soviet Russia</a:t>
                      </a:r>
                    </a:p>
                    <a:p>
                      <a:pPr marL="0" lvl="0" indent="0" fontAlgn="base">
                        <a:spcAft>
                          <a:spcPts val="0"/>
                        </a:spcAft>
                        <a:buFont typeface="Arial" panose="020B0604020202020204" pitchFamily="34" charset="0"/>
                        <a:buNone/>
                      </a:pPr>
                      <a:r>
                        <a:rPr lang="en-GB" sz="1100" b="0" dirty="0">
                          <a:solidFill>
                            <a:schemeClr val="tx1"/>
                          </a:solidFill>
                          <a:effectLst/>
                          <a:latin typeface="Calibri" panose="020F0502020204030204" pitchFamily="34" charset="0"/>
                          <a:ea typeface="Times New Roman" panose="02020603050405020304" pitchFamily="18" charset="0"/>
                        </a:rPr>
                        <a:t>The working class were supposed to be the country’s ruling class according to Communist principles however they were increasingly repressed and pushed down. </a:t>
                      </a:r>
                    </a:p>
                    <a:p>
                      <a:pPr marL="0" lvl="0" indent="0" fontAlgn="base">
                        <a:spcAft>
                          <a:spcPts val="0"/>
                        </a:spcAft>
                        <a:buFont typeface="Arial" panose="020B0604020202020204" pitchFamily="34" charset="0"/>
                        <a:buNone/>
                      </a:pPr>
                      <a:r>
                        <a:rPr lang="en-GB" sz="1100" b="0" dirty="0">
                          <a:solidFill>
                            <a:schemeClr val="tx1"/>
                          </a:solidFill>
                          <a:effectLst/>
                          <a:latin typeface="Calibri" panose="020F0502020204030204" pitchFamily="34" charset="0"/>
                          <a:ea typeface="Times New Roman" panose="02020603050405020304" pitchFamily="18" charset="0"/>
                        </a:rPr>
                        <a:t>Standards of living decreased, working conditions deteriorated and personal freedoms were violated, sometimes taken away.</a:t>
                      </a:r>
                    </a:p>
                  </a:txBody>
                  <a:tcPr marL="91432" marR="91432" marT="45712" marB="45712">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10531781"/>
                  </a:ext>
                </a:extLst>
              </a:tr>
            </a:tbl>
          </a:graphicData>
        </a:graphic>
      </p:graphicFrame>
      <p:sp>
        <p:nvSpPr>
          <p:cNvPr id="7" name="Title 1">
            <a:extLst>
              <a:ext uri="{FF2B5EF4-FFF2-40B4-BE49-F238E27FC236}">
                <a16:creationId xmlns:a16="http://schemas.microsoft.com/office/drawing/2014/main" id="{4737D9BB-6614-BE49-978C-4AC29453CBB1}"/>
              </a:ext>
            </a:extLst>
          </p:cNvPr>
          <p:cNvSpPr txBox="1">
            <a:spLocks/>
          </p:cNvSpPr>
          <p:nvPr/>
        </p:nvSpPr>
        <p:spPr>
          <a:xfrm>
            <a:off x="5109030" y="-1"/>
            <a:ext cx="7082970" cy="4000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defRPr/>
            </a:pPr>
            <a:r>
              <a:rPr lang="en-US" sz="2000" b="1" dirty="0">
                <a:solidFill>
                  <a:schemeClr val="tx1"/>
                </a:solidFill>
              </a:rPr>
              <a:t>English  - Y8 – Animal Farm, HT4 &amp; HT5</a:t>
            </a:r>
            <a:endParaRPr lang="en-US" sz="2000" b="1" dirty="0">
              <a:solidFill>
                <a:schemeClr val="bg1"/>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4173263462"/>
              </p:ext>
            </p:extLst>
          </p:nvPr>
        </p:nvGraphicFramePr>
        <p:xfrm>
          <a:off x="4905829" y="368298"/>
          <a:ext cx="7286171" cy="6564629"/>
        </p:xfrm>
        <a:graphic>
          <a:graphicData uri="http://schemas.openxmlformats.org/drawingml/2006/table">
            <a:tbl>
              <a:tblPr firstRow="1" bandRow="1"/>
              <a:tblGrid>
                <a:gridCol w="1277079">
                  <a:extLst>
                    <a:ext uri="{9D8B030D-6E8A-4147-A177-3AD203B41FA5}">
                      <a16:colId xmlns:a16="http://schemas.microsoft.com/office/drawing/2014/main" val="2949175125"/>
                    </a:ext>
                  </a:extLst>
                </a:gridCol>
                <a:gridCol w="6009092">
                  <a:extLst>
                    <a:ext uri="{9D8B030D-6E8A-4147-A177-3AD203B41FA5}">
                      <a16:colId xmlns:a16="http://schemas.microsoft.com/office/drawing/2014/main" val="805915640"/>
                    </a:ext>
                  </a:extLst>
                </a:gridCol>
              </a:tblGrid>
              <a:tr h="212273">
                <a:tc gridSpan="2">
                  <a:txBody>
                    <a:bodyPr/>
                    <a:lstStyle/>
                    <a:p>
                      <a:pPr algn="l">
                        <a:lnSpc>
                          <a:spcPct val="107000"/>
                        </a:lnSpc>
                        <a:spcAft>
                          <a:spcPts val="0"/>
                        </a:spcAft>
                      </a:pPr>
                      <a:r>
                        <a:rPr lang="en-GB" sz="1200" b="1" dirty="0">
                          <a:solidFill>
                            <a:schemeClr val="bg1"/>
                          </a:solidFill>
                          <a:effectLst/>
                          <a:latin typeface="Calibri" panose="020F0502020204030204" pitchFamily="34" charset="0"/>
                          <a:ea typeface="Times New Roman" panose="02020603050405020304" pitchFamily="18" charset="0"/>
                          <a:cs typeface="Arial" panose="020B0604020202020204" pitchFamily="34" charset="0"/>
                        </a:rPr>
                        <a:t>B) Key Vocabulary Part 1</a:t>
                      </a:r>
                      <a:endParaRPr lang="en-GB"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75000"/>
                      </a:schemeClr>
                    </a:solidFill>
                  </a:tcPr>
                </a:tc>
                <a:tc hMerge="1">
                  <a:txBody>
                    <a:bodyPr/>
                    <a:lstStyle/>
                    <a:p>
                      <a:endParaRPr lang="en-GB"/>
                    </a:p>
                  </a:txBody>
                  <a:tcPr/>
                </a:tc>
                <a:extLst>
                  <a:ext uri="{0D108BD9-81ED-4DB2-BD59-A6C34878D82A}">
                    <a16:rowId xmlns:a16="http://schemas.microsoft.com/office/drawing/2014/main" val="1852036028"/>
                  </a:ext>
                </a:extLst>
              </a:tr>
              <a:tr h="204725">
                <a:tc>
                  <a:txBody>
                    <a:bodyPr/>
                    <a:lstStyle/>
                    <a:p>
                      <a:r>
                        <a:rPr lang="en-GB" sz="1000" b="1" dirty="0">
                          <a:latin typeface="+mn-lt"/>
                        </a:rPr>
                        <a:t>Authoritarian</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000">
                          <a:effectLst/>
                          <a:latin typeface="Calibri" panose="020F0502020204030204" pitchFamily="34" charset="0"/>
                          <a:ea typeface="Calibri" panose="020F0502020204030204" pitchFamily="34" charset="0"/>
                          <a:cs typeface="Times New Roman" panose="02020603050405020304" pitchFamily="18" charset="0"/>
                        </a:rPr>
                        <a:t>   </a:t>
                      </a:r>
                      <a:r>
                        <a:rPr lang="en-GB" sz="1000" b="0" i="0" u="none" strike="noStrike" kern="1200">
                          <a:solidFill>
                            <a:schemeClr val="tx1"/>
                          </a:solidFill>
                          <a:effectLst/>
                          <a:latin typeface="+mn-lt"/>
                          <a:ea typeface="+mn-ea"/>
                          <a:cs typeface="+mn-cs"/>
                        </a:rPr>
                        <a:t>Favouring or enforcing strict obedience to authority without personal freedoms</a:t>
                      </a:r>
                      <a:endParaRPr lang="en-GB" sz="1000" b="1" dirty="0">
                        <a:latin typeface="+mn-l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9428935"/>
                  </a:ext>
                </a:extLst>
              </a:tr>
              <a:tr h="182880">
                <a:tc>
                  <a:txBody>
                    <a:bodyPr/>
                    <a:lstStyle/>
                    <a:p>
                      <a:r>
                        <a:rPr lang="en-GB" sz="1000" b="1" dirty="0">
                          <a:latin typeface="+mn-lt"/>
                        </a:rPr>
                        <a:t>Oppressive</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000">
                          <a:effectLst/>
                          <a:latin typeface="Calibri" panose="020F0502020204030204" pitchFamily="34" charset="0"/>
                          <a:ea typeface="Calibri" panose="020F0502020204030204" pitchFamily="34" charset="0"/>
                          <a:cs typeface="Times New Roman" panose="02020603050405020304" pitchFamily="18" charset="0"/>
                        </a:rPr>
                        <a:t>Inflicting harsh or authoritarian treatment; </a:t>
                      </a:r>
                      <a:r>
                        <a:rPr lang="en-GB" sz="1000" baseline="0">
                          <a:effectLst/>
                          <a:latin typeface="Calibri" panose="020F0502020204030204" pitchFamily="34" charset="0"/>
                          <a:ea typeface="Calibri" panose="020F0502020204030204" pitchFamily="34" charset="0"/>
                          <a:cs typeface="Times New Roman" panose="02020603050405020304" pitchFamily="18" charset="0"/>
                        </a:rPr>
                        <a:t>something or someone that limits freedom of thought or action </a:t>
                      </a:r>
                      <a:endParaRPr lang="en-GB" sz="1000" b="1" dirty="0">
                        <a:latin typeface="+mn-l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8749748"/>
                  </a:ext>
                </a:extLst>
              </a:tr>
              <a:tr h="326645">
                <a:tc>
                  <a:txBody>
                    <a:bodyPr/>
                    <a:lstStyle/>
                    <a:p>
                      <a:pPr algn="l">
                        <a:lnSpc>
                          <a:spcPct val="107000"/>
                        </a:lnSpc>
                        <a:spcAft>
                          <a:spcPts val="0"/>
                        </a:spcAft>
                      </a:pPr>
                      <a:r>
                        <a:rPr lang="en-GB" sz="1000" b="1" dirty="0">
                          <a:effectLst/>
                          <a:latin typeface="Calibri" panose="020F0502020204030204" pitchFamily="34" charset="0"/>
                          <a:ea typeface="Calibri" panose="020F0502020204030204" pitchFamily="34" charset="0"/>
                          <a:cs typeface="Times New Roman" panose="02020603050405020304" pitchFamily="18" charset="0"/>
                        </a:rPr>
                        <a:t>Bourgeoisie</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GB" sz="1000" dirty="0">
                          <a:effectLst/>
                          <a:latin typeface="Calibri" panose="020F0502020204030204" pitchFamily="34" charset="0"/>
                          <a:ea typeface="Calibri" panose="020F0502020204030204" pitchFamily="34" charset="0"/>
                          <a:cs typeface="Times New Roman" panose="02020603050405020304" pitchFamily="18" charset="0"/>
                        </a:rPr>
                        <a:t>The wealthier groups of society who own property / wealth. Communists believed they don’t contribute effectively to society.</a:t>
                      </a:r>
                      <a:endParaRPr lang="en-GB" sz="10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704333"/>
                  </a:ext>
                </a:extLst>
              </a:tr>
              <a:tr h="228600">
                <a:tc>
                  <a:txBody>
                    <a:bodyPr/>
                    <a:lstStyle/>
                    <a:p>
                      <a:pPr algn="l">
                        <a:lnSpc>
                          <a:spcPct val="107000"/>
                        </a:lnSpc>
                        <a:spcAft>
                          <a:spcPts val="0"/>
                        </a:spcAft>
                      </a:pPr>
                      <a:r>
                        <a:rPr lang="en-GB" sz="1000" b="1" dirty="0">
                          <a:effectLst/>
                          <a:latin typeface="Calibri" panose="020F0502020204030204" pitchFamily="34" charset="0"/>
                          <a:ea typeface="Calibri" panose="020F0502020204030204" pitchFamily="34" charset="0"/>
                          <a:cs typeface="Times New Roman" panose="02020603050405020304" pitchFamily="18" charset="0"/>
                        </a:rPr>
                        <a:t>Proletariat</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GB" sz="1000" b="0" dirty="0">
                          <a:effectLst/>
                          <a:latin typeface="Calibri" panose="020F0502020204030204" pitchFamily="34" charset="0"/>
                          <a:ea typeface="Calibri" panose="020F0502020204030204" pitchFamily="34" charset="0"/>
                          <a:cs typeface="Times New Roman" panose="02020603050405020304" pitchFamily="18" charset="0"/>
                        </a:rPr>
                        <a:t>The working class</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7265691"/>
                  </a:ext>
                </a:extLst>
              </a:tr>
              <a:tr h="219526">
                <a:tc>
                  <a:txBody>
                    <a:bodyPr/>
                    <a:lstStyle/>
                    <a:p>
                      <a:pPr algn="l">
                        <a:lnSpc>
                          <a:spcPct val="107000"/>
                        </a:lnSpc>
                        <a:spcAft>
                          <a:spcPts val="0"/>
                        </a:spcAft>
                      </a:pPr>
                      <a:r>
                        <a:rPr lang="en-GB" sz="1000" b="1" dirty="0">
                          <a:effectLst/>
                          <a:latin typeface="+mn-lt"/>
                          <a:ea typeface="Calibri" panose="020F0502020204030204" pitchFamily="34" charset="0"/>
                          <a:cs typeface="Times New Roman" panose="02020603050405020304" pitchFamily="18" charset="0"/>
                        </a:rPr>
                        <a:t>Rebellion</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A situation in which people fight against those in charge of them</a:t>
                      </a:r>
                      <a:endParaRPr lang="en-GB" sz="1000" b="1" dirty="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45504448"/>
                  </a:ext>
                </a:extLst>
              </a:tr>
              <a:tr h="224675">
                <a:tc>
                  <a:txBody>
                    <a:bodyPr/>
                    <a:lstStyle/>
                    <a:p>
                      <a:pPr algn="l">
                        <a:lnSpc>
                          <a:spcPct val="107000"/>
                        </a:lnSpc>
                        <a:spcAft>
                          <a:spcPts val="0"/>
                        </a:spcAft>
                      </a:pPr>
                      <a:r>
                        <a:rPr lang="en-GB" sz="1000" b="1" dirty="0">
                          <a:effectLst/>
                          <a:latin typeface="+mn-lt"/>
                          <a:ea typeface="Calibri" panose="020F0502020204030204" pitchFamily="34" charset="0"/>
                          <a:cs typeface="Times New Roman" panose="02020603050405020304" pitchFamily="18" charset="0"/>
                        </a:rPr>
                        <a:t>Communism</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Social system in which all property is owned by the community and each person contributes to this system</a:t>
                      </a:r>
                      <a:endParaRPr lang="en-GB" sz="1000" b="1" dirty="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1527882"/>
                  </a:ext>
                </a:extLst>
              </a:tr>
              <a:tr h="224675">
                <a:tc>
                  <a:txBody>
                    <a:bodyPr/>
                    <a:lstStyle/>
                    <a:p>
                      <a:pPr algn="l">
                        <a:lnSpc>
                          <a:spcPct val="107000"/>
                        </a:lnSpc>
                        <a:spcAft>
                          <a:spcPts val="0"/>
                        </a:spcAft>
                      </a:pPr>
                      <a:r>
                        <a:rPr lang="en-GB" sz="1000" b="1" dirty="0">
                          <a:effectLst/>
                          <a:latin typeface="+mn-lt"/>
                          <a:ea typeface="Calibri" panose="020F0502020204030204" pitchFamily="34" charset="0"/>
                          <a:cs typeface="Times New Roman" panose="02020603050405020304" pitchFamily="18" charset="0"/>
                        </a:rPr>
                        <a:t>Socialism</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US" sz="1000" b="0" i="0" u="none" strike="noStrike" kern="1200">
                          <a:solidFill>
                            <a:schemeClr val="tx1"/>
                          </a:solidFill>
                          <a:effectLst/>
                          <a:latin typeface="+mn-lt"/>
                          <a:ea typeface="+mn-ea"/>
                          <a:cs typeface="+mn-cs"/>
                        </a:rPr>
                        <a:t>A political and economic social organisation in which all production, trade and elements of society are owned by the community as a whole.</a:t>
                      </a:r>
                      <a:endParaRPr lang="en-GB" sz="1000" b="1" dirty="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2168283"/>
                  </a:ext>
                </a:extLst>
              </a:tr>
              <a:tr h="224675">
                <a:tc>
                  <a:txBody>
                    <a:bodyPr/>
                    <a:lstStyle/>
                    <a:p>
                      <a:pPr algn="l">
                        <a:lnSpc>
                          <a:spcPct val="107000"/>
                        </a:lnSpc>
                        <a:spcAft>
                          <a:spcPts val="0"/>
                        </a:spcAft>
                      </a:pPr>
                      <a:r>
                        <a:rPr lang="en-GB" sz="1000" b="1" dirty="0">
                          <a:effectLst/>
                          <a:latin typeface="+mn-lt"/>
                          <a:ea typeface="Calibri" panose="020F0502020204030204" pitchFamily="34" charset="0"/>
                          <a:cs typeface="Times New Roman" panose="02020603050405020304" pitchFamily="18" charset="0"/>
                        </a:rPr>
                        <a:t>Capitalism</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US" sz="1000" b="0" i="0" u="none" strike="noStrike" kern="1200">
                          <a:solidFill>
                            <a:schemeClr val="tx1"/>
                          </a:solidFill>
                          <a:effectLst/>
                          <a:latin typeface="+mn-lt"/>
                          <a:ea typeface="+mn-ea"/>
                          <a:cs typeface="+mn-cs"/>
                        </a:rPr>
                        <a:t>an economic and political system in which a country's trade and industry are controlled by private owners for profit, rather than by the state</a:t>
                      </a:r>
                      <a:endParaRPr lang="en-GB" sz="1000" b="1" dirty="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26305902"/>
                  </a:ext>
                </a:extLst>
              </a:tr>
              <a:tr h="244077">
                <a:tc>
                  <a:txBody>
                    <a:bodyPr/>
                    <a:lstStyle/>
                    <a:p>
                      <a:pPr algn="l">
                        <a:lnSpc>
                          <a:spcPct val="107000"/>
                        </a:lnSpc>
                        <a:spcAft>
                          <a:spcPts val="0"/>
                        </a:spcAft>
                      </a:pPr>
                      <a:r>
                        <a:rPr lang="en-GB" sz="1000" b="1" dirty="0">
                          <a:effectLst/>
                          <a:latin typeface="+mn-lt"/>
                          <a:ea typeface="Calibri" panose="020F0502020204030204" pitchFamily="34" charset="0"/>
                          <a:cs typeface="Times New Roman" panose="02020603050405020304" pitchFamily="18" charset="0"/>
                        </a:rPr>
                        <a:t>repressed</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   Oppressed</a:t>
                      </a:r>
                      <a:r>
                        <a:rPr lang="en-GB" sz="1000" baseline="0">
                          <a:effectLst/>
                          <a:latin typeface="Calibri" panose="020F0502020204030204" pitchFamily="34" charset="0"/>
                          <a:ea typeface="Calibri" panose="020F0502020204030204" pitchFamily="34" charset="0"/>
                          <a:cs typeface="Times New Roman" panose="02020603050405020304" pitchFamily="18" charset="0"/>
                        </a:rPr>
                        <a:t> or restrained. </a:t>
                      </a:r>
                      <a:endParaRPr lang="en-GB" sz="1000" b="1" dirty="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88257607"/>
                  </a:ext>
                </a:extLst>
              </a:tr>
              <a:tr h="198738">
                <a:tc>
                  <a:txBody>
                    <a:bodyPr/>
                    <a:lstStyle/>
                    <a:p>
                      <a:pPr algn="l">
                        <a:lnSpc>
                          <a:spcPct val="107000"/>
                        </a:lnSpc>
                        <a:spcAft>
                          <a:spcPts val="0"/>
                        </a:spcAft>
                      </a:pPr>
                      <a:r>
                        <a:rPr lang="en-GB" sz="1000" b="1" dirty="0">
                          <a:effectLst/>
                          <a:latin typeface="+mn-lt"/>
                          <a:ea typeface="Calibri" panose="020F0502020204030204" pitchFamily="34" charset="0"/>
                          <a:cs typeface="Times New Roman" panose="02020603050405020304" pitchFamily="18" charset="0"/>
                        </a:rPr>
                        <a:t>corruption</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GB" sz="1000" dirty="0">
                          <a:effectLst/>
                          <a:latin typeface="Calibri" panose="020F0502020204030204" pitchFamily="34" charset="0"/>
                          <a:ea typeface="Calibri" panose="020F0502020204030204" pitchFamily="34" charset="0"/>
                          <a:cs typeface="Times New Roman" panose="02020603050405020304" pitchFamily="18" charset="0"/>
                        </a:rPr>
                        <a:t>Dishonest behaviour by those in power</a:t>
                      </a:r>
                      <a:endParaRPr lang="en-GB" sz="1000" b="1" dirty="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57833123"/>
                  </a:ext>
                </a:extLst>
              </a:tr>
              <a:tr h="170561">
                <a:tc>
                  <a:txBody>
                    <a:bodyPr/>
                    <a:lstStyle/>
                    <a:p>
                      <a:pPr algn="l">
                        <a:lnSpc>
                          <a:spcPct val="107000"/>
                        </a:lnSpc>
                        <a:spcAft>
                          <a:spcPts val="0"/>
                        </a:spcAft>
                      </a:pPr>
                      <a:r>
                        <a:rPr lang="en-GB" sz="1000" b="1" dirty="0">
                          <a:effectLst/>
                          <a:latin typeface="Calibri" panose="020F0502020204030204" pitchFamily="34" charset="0"/>
                          <a:ea typeface="Calibri" panose="020F0502020204030204" pitchFamily="34" charset="0"/>
                          <a:cs typeface="Times New Roman" panose="02020603050405020304" pitchFamily="18" charset="0"/>
                        </a:rPr>
                        <a:t>tyranny  / tyrant </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GB" sz="1000">
                          <a:effectLst/>
                          <a:latin typeface="+mn-lt"/>
                          <a:ea typeface="Calibri" panose="020F0502020204030204" pitchFamily="34" charset="0"/>
                          <a:cs typeface="Times New Roman" panose="02020603050405020304" pitchFamily="18" charset="0"/>
                        </a:rPr>
                        <a:t>   Cruel,</a:t>
                      </a:r>
                      <a:r>
                        <a:rPr lang="en-GB" sz="1000" baseline="0">
                          <a:effectLst/>
                          <a:latin typeface="+mn-lt"/>
                          <a:ea typeface="Calibri" panose="020F0502020204030204" pitchFamily="34" charset="0"/>
                          <a:cs typeface="Times New Roman" panose="02020603050405020304" pitchFamily="18" charset="0"/>
                        </a:rPr>
                        <a:t> unreasonable and oppressive rule or government / Cruel or oppressive leader</a:t>
                      </a:r>
                      <a:endParaRPr lang="en-GB" sz="10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87447302"/>
                  </a:ext>
                </a:extLst>
              </a:tr>
              <a:tr h="240279">
                <a:tc>
                  <a:txBody>
                    <a:bodyPr/>
                    <a:lstStyle/>
                    <a:p>
                      <a:r>
                        <a:rPr lang="en-GB" sz="1000" b="1" dirty="0"/>
                        <a:t>dehumanise</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000">
                          <a:effectLst/>
                          <a:latin typeface="Calibri" panose="020F0502020204030204" pitchFamily="34" charset="0"/>
                          <a:ea typeface="Calibri" panose="020F0502020204030204" pitchFamily="34" charset="0"/>
                          <a:cs typeface="Times New Roman" panose="02020603050405020304" pitchFamily="18" charset="0"/>
                        </a:rPr>
                        <a:t>   To deprive some one</a:t>
                      </a:r>
                      <a:r>
                        <a:rPr lang="en-GB" sz="1000" baseline="0">
                          <a:effectLst/>
                          <a:latin typeface="Calibri" panose="020F0502020204030204" pitchFamily="34" charset="0"/>
                          <a:ea typeface="Calibri" panose="020F0502020204030204" pitchFamily="34" charset="0"/>
                          <a:cs typeface="Times New Roman" panose="02020603050405020304" pitchFamily="18" charset="0"/>
                        </a:rPr>
                        <a:t> of positive human qualities / reduce their human status</a:t>
                      </a:r>
                      <a:endParaRPr lang="en-GB" sz="1000" b="1" dirty="0"/>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3231366"/>
                  </a:ext>
                </a:extLst>
              </a:tr>
              <a:tr h="202560">
                <a:tc>
                  <a:txBody>
                    <a:bodyPr/>
                    <a:lstStyle/>
                    <a:p>
                      <a:r>
                        <a:rPr lang="en-GB" sz="1000" b="1" dirty="0"/>
                        <a:t>rebellion</a:t>
                      </a:r>
                      <a:r>
                        <a:rPr lang="en-GB" sz="1000" b="1" baseline="0" dirty="0"/>
                        <a:t> </a:t>
                      </a:r>
                      <a:endParaRPr lang="en-GB" sz="1000" b="1"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000" dirty="0">
                          <a:effectLst/>
                          <a:latin typeface="Calibri" panose="020F0502020204030204" pitchFamily="34" charset="0"/>
                          <a:ea typeface="Calibri" panose="020F0502020204030204" pitchFamily="34" charset="0"/>
                          <a:cs typeface="Times New Roman" panose="02020603050405020304" pitchFamily="18" charset="0"/>
                        </a:rPr>
                        <a:t>   </a:t>
                      </a:r>
                      <a:r>
                        <a:rPr lang="en-GB" sz="1000" b="0" i="0" u="none" strike="noStrike" kern="1200" dirty="0">
                          <a:solidFill>
                            <a:schemeClr val="tx1"/>
                          </a:solidFill>
                          <a:effectLst/>
                          <a:latin typeface="+mn-lt"/>
                          <a:ea typeface="+mn-ea"/>
                          <a:cs typeface="+mn-cs"/>
                        </a:rPr>
                        <a:t>The action or process of resisting authority</a:t>
                      </a:r>
                      <a:r>
                        <a:rPr lang="en-GB" sz="1000" b="0" i="0" u="none" strike="noStrike" kern="1200" baseline="0" dirty="0">
                          <a:solidFill>
                            <a:schemeClr val="tx1"/>
                          </a:solidFill>
                          <a:effectLst/>
                          <a:latin typeface="+mn-lt"/>
                          <a:ea typeface="+mn-ea"/>
                          <a:cs typeface="+mn-cs"/>
                        </a:rPr>
                        <a:t> or laws</a:t>
                      </a:r>
                      <a:endParaRPr lang="en-GB" sz="1000" b="1" dirty="0"/>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6981991"/>
                  </a:ext>
                </a:extLst>
              </a:tr>
              <a:tr h="282828">
                <a:tc gridSpan="2">
                  <a:txBody>
                    <a:bodyPr/>
                    <a:lstStyle/>
                    <a:p>
                      <a:pPr algn="l">
                        <a:lnSpc>
                          <a:spcPct val="107000"/>
                        </a:lnSpc>
                        <a:spcAft>
                          <a:spcPts val="0"/>
                        </a:spcAft>
                      </a:pPr>
                      <a:r>
                        <a:rPr lang="en-GB"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 Key Vocabulary Part</a:t>
                      </a:r>
                      <a:r>
                        <a:rPr lang="en-GB" sz="1200" b="1" baseline="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2</a:t>
                      </a:r>
                      <a:endParaRPr lang="en-GB"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solidFill>
                  </a:tcPr>
                </a:tc>
                <a:tc hMerge="1">
                  <a:txBody>
                    <a:bodyPr/>
                    <a:lstStyle/>
                    <a:p>
                      <a:endParaRPr lang="en-GB"/>
                    </a:p>
                  </a:txBody>
                  <a:tcPr/>
                </a:tc>
                <a:extLst>
                  <a:ext uri="{0D108BD9-81ED-4DB2-BD59-A6C34878D82A}">
                    <a16:rowId xmlns:a16="http://schemas.microsoft.com/office/drawing/2014/main" val="306259889"/>
                  </a:ext>
                </a:extLst>
              </a:tr>
              <a:tr h="282828">
                <a:tc>
                  <a:txBody>
                    <a:bodyPr/>
                    <a:lstStyle/>
                    <a:p>
                      <a:pPr algn="l">
                        <a:lnSpc>
                          <a:spcPct val="107000"/>
                        </a:lnSpc>
                        <a:spcAft>
                          <a:spcPts val="0"/>
                        </a:spcAft>
                      </a:pPr>
                      <a:r>
                        <a:rPr lang="en-GB"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propaganda</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  Using</a:t>
                      </a:r>
                      <a:r>
                        <a:rPr lang="en-GB" sz="1000" baseline="0">
                          <a:effectLst/>
                          <a:latin typeface="Calibri" panose="020F0502020204030204" pitchFamily="34" charset="0"/>
                          <a:ea typeface="Calibri" panose="020F0502020204030204" pitchFamily="34" charset="0"/>
                          <a:cs typeface="Times New Roman" panose="02020603050405020304" pitchFamily="18" charset="0"/>
                        </a:rPr>
                        <a:t> biased information </a:t>
                      </a:r>
                      <a:r>
                        <a:rPr lang="en-GB" sz="1000">
                          <a:effectLst/>
                          <a:latin typeface="Calibri" panose="020F0502020204030204" pitchFamily="34" charset="0"/>
                          <a:ea typeface="Calibri" panose="020F0502020204030204" pitchFamily="34" charset="0"/>
                          <a:cs typeface="Times New Roman" panose="02020603050405020304" pitchFamily="18" charset="0"/>
                        </a:rPr>
                        <a:t>to</a:t>
                      </a:r>
                      <a:r>
                        <a:rPr lang="en-GB" sz="1000" baseline="0">
                          <a:effectLst/>
                          <a:latin typeface="Calibri" panose="020F0502020204030204" pitchFamily="34" charset="0"/>
                          <a:ea typeface="Calibri" panose="020F0502020204030204" pitchFamily="34" charset="0"/>
                          <a:cs typeface="Times New Roman" panose="02020603050405020304" pitchFamily="18" charset="0"/>
                        </a:rPr>
                        <a:t> </a:t>
                      </a:r>
                      <a:r>
                        <a:rPr lang="en-GB" sz="1000">
                          <a:effectLst/>
                          <a:latin typeface="Calibri" panose="020F0502020204030204" pitchFamily="34" charset="0"/>
                          <a:ea typeface="Calibri" panose="020F0502020204030204" pitchFamily="34" charset="0"/>
                          <a:cs typeface="Times New Roman" panose="02020603050405020304" pitchFamily="18" charset="0"/>
                        </a:rPr>
                        <a:t>promote a political</a:t>
                      </a:r>
                      <a:r>
                        <a:rPr lang="en-GB" sz="1000" baseline="0">
                          <a:effectLst/>
                          <a:latin typeface="Calibri" panose="020F0502020204030204" pitchFamily="34" charset="0"/>
                          <a:ea typeface="Calibri" panose="020F0502020204030204" pitchFamily="34" charset="0"/>
                          <a:cs typeface="Times New Roman" panose="02020603050405020304" pitchFamily="18" charset="0"/>
                        </a:rPr>
                        <a:t> cause or point of view. </a:t>
                      </a:r>
                      <a:endParaRPr lang="en-GB"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3159576"/>
                  </a:ext>
                </a:extLst>
              </a:tr>
              <a:tr h="244077">
                <a:tc>
                  <a:txBody>
                    <a:bodyPr/>
                    <a:lstStyle/>
                    <a:p>
                      <a:pPr algn="l">
                        <a:lnSpc>
                          <a:spcPct val="107000"/>
                        </a:lnSpc>
                        <a:spcAft>
                          <a:spcPts val="0"/>
                        </a:spcAft>
                      </a:pPr>
                      <a:r>
                        <a:rPr lang="en-GB" sz="1000" b="1" dirty="0">
                          <a:effectLst/>
                          <a:latin typeface="Calibri" panose="020F0502020204030204" pitchFamily="34" charset="0"/>
                          <a:ea typeface="Calibri" panose="020F0502020204030204" pitchFamily="34" charset="0"/>
                          <a:cs typeface="Times New Roman" panose="02020603050405020304" pitchFamily="18" charset="0"/>
                        </a:rPr>
                        <a:t>Democracy</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GB" sz="1000" dirty="0">
                          <a:effectLst/>
                          <a:latin typeface="Calibri" panose="020F0502020204030204" pitchFamily="34" charset="0"/>
                          <a:ea typeface="Calibri" panose="020F0502020204030204" pitchFamily="34" charset="0"/>
                          <a:cs typeface="Times New Roman" panose="02020603050405020304" pitchFamily="18" charset="0"/>
                        </a:rPr>
                        <a:t>  </a:t>
                      </a:r>
                      <a:r>
                        <a:rPr lang="en-US" sz="1000" b="0" i="0" u="none" strike="noStrike" kern="1200" dirty="0">
                          <a:solidFill>
                            <a:schemeClr val="tx1"/>
                          </a:solidFill>
                          <a:effectLst/>
                          <a:latin typeface="+mn-lt"/>
                          <a:ea typeface="+mn-ea"/>
                          <a:cs typeface="+mn-cs"/>
                        </a:rPr>
                        <a:t>A government system in which leaders are elected by the members of the country</a:t>
                      </a:r>
                      <a:endParaRPr lang="en-GB" sz="10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2182283"/>
                  </a:ext>
                </a:extLst>
              </a:tr>
              <a:tr h="244077">
                <a:tc>
                  <a:txBody>
                    <a:bodyPr/>
                    <a:lstStyle/>
                    <a:p>
                      <a:pPr algn="l">
                        <a:lnSpc>
                          <a:spcPct val="107000"/>
                        </a:lnSpc>
                        <a:spcAft>
                          <a:spcPts val="0"/>
                        </a:spcAft>
                      </a:pPr>
                      <a:r>
                        <a:rPr lang="en-GB" sz="1000" b="1" dirty="0">
                          <a:effectLst/>
                          <a:latin typeface="Calibri" panose="020F0502020204030204" pitchFamily="34" charset="0"/>
                          <a:ea typeface="Calibri" panose="020F0502020204030204" pitchFamily="34" charset="0"/>
                          <a:cs typeface="Times New Roman" panose="02020603050405020304" pitchFamily="18" charset="0"/>
                        </a:rPr>
                        <a:t>Psychological</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GB" sz="1000" dirty="0">
                          <a:effectLst/>
                          <a:latin typeface="Calibri" panose="020F0502020204030204" pitchFamily="34" charset="0"/>
                          <a:ea typeface="Calibri" panose="020F0502020204030204" pitchFamily="34" charset="0"/>
                          <a:cs typeface="Times New Roman" panose="02020603050405020304" pitchFamily="18" charset="0"/>
                        </a:rPr>
                        <a:t>Affecting the mind; related to mental health and emotional health</a:t>
                      </a:r>
                      <a:endParaRPr lang="en-GB" sz="10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1501778"/>
                  </a:ext>
                </a:extLst>
              </a:tr>
              <a:tr h="192947">
                <a:tc>
                  <a:txBody>
                    <a:bodyPr/>
                    <a:lstStyle/>
                    <a:p>
                      <a:pPr algn="l">
                        <a:lnSpc>
                          <a:spcPct val="107000"/>
                        </a:lnSpc>
                        <a:spcAft>
                          <a:spcPts val="0"/>
                        </a:spcAft>
                      </a:pPr>
                      <a:r>
                        <a:rPr lang="en-GB" sz="1000" b="1" dirty="0">
                          <a:effectLst/>
                          <a:latin typeface="Calibri" panose="020F0502020204030204" pitchFamily="34" charset="0"/>
                          <a:ea typeface="Calibri" panose="020F0502020204030204" pitchFamily="34" charset="0"/>
                          <a:cs typeface="Times New Roman" panose="02020603050405020304" pitchFamily="18" charset="0"/>
                        </a:rPr>
                        <a:t>Collectivisation</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GB" sz="1000" dirty="0">
                          <a:effectLst/>
                          <a:latin typeface="Calibri" panose="020F0502020204030204" pitchFamily="34" charset="0"/>
                          <a:ea typeface="Calibri" panose="020F0502020204030204" pitchFamily="34" charset="0"/>
                          <a:cs typeface="Times New Roman" panose="02020603050405020304" pitchFamily="18" charset="0"/>
                        </a:rPr>
                        <a:t>State ownership of produce – abolishes any private ownership</a:t>
                      </a:r>
                      <a:endParaRPr lang="en-GB" sz="10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46814680"/>
                  </a:ext>
                </a:extLst>
              </a:tr>
              <a:tr h="195076">
                <a:tc>
                  <a:txBody>
                    <a:bodyPr/>
                    <a:lstStyle/>
                    <a:p>
                      <a:pPr algn="l">
                        <a:lnSpc>
                          <a:spcPct val="107000"/>
                        </a:lnSpc>
                        <a:spcAft>
                          <a:spcPts val="0"/>
                        </a:spcAft>
                      </a:pPr>
                      <a:r>
                        <a:rPr lang="en-GB" sz="1000" b="1" dirty="0">
                          <a:effectLst/>
                          <a:latin typeface="Calibri" panose="020F0502020204030204" pitchFamily="34" charset="0"/>
                          <a:ea typeface="Calibri" panose="020F0502020204030204" pitchFamily="34" charset="0"/>
                          <a:cs typeface="Times New Roman" panose="02020603050405020304" pitchFamily="18" charset="0"/>
                        </a:rPr>
                        <a:t>paradox</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GB" sz="1000" dirty="0">
                          <a:effectLst/>
                          <a:latin typeface="Calibri" panose="020F0502020204030204" pitchFamily="34" charset="0"/>
                          <a:ea typeface="Calibri" panose="020F0502020204030204" pitchFamily="34" charset="0"/>
                          <a:cs typeface="Times New Roman" panose="02020603050405020304" pitchFamily="18" charset="0"/>
                        </a:rPr>
                        <a:t>  </a:t>
                      </a:r>
                      <a:r>
                        <a:rPr lang="en-GB" sz="1000" dirty="0">
                          <a:effectLst/>
                          <a:latin typeface="+mn-lt"/>
                          <a:ea typeface="Calibri" panose="020F0502020204030204" pitchFamily="34" charset="0"/>
                          <a:cs typeface="Times New Roman" panose="02020603050405020304" pitchFamily="18" charset="0"/>
                        </a:rPr>
                        <a:t>A</a:t>
                      </a:r>
                      <a:r>
                        <a:rPr lang="en-GB" sz="1000" b="0" i="0" u="none" strike="noStrike" kern="1200" dirty="0">
                          <a:solidFill>
                            <a:schemeClr val="tx1"/>
                          </a:solidFill>
                          <a:effectLst/>
                          <a:latin typeface="+mn-lt"/>
                          <a:ea typeface="+mn-ea"/>
                          <a:cs typeface="+mn-cs"/>
                        </a:rPr>
                        <a:t> person or thing that has contradictory</a:t>
                      </a:r>
                      <a:r>
                        <a:rPr lang="en-GB" sz="1000" b="0" i="0" u="none" strike="noStrike" kern="1200" baseline="0" dirty="0">
                          <a:solidFill>
                            <a:schemeClr val="tx1"/>
                          </a:solidFill>
                          <a:effectLst/>
                          <a:latin typeface="+mn-lt"/>
                          <a:ea typeface="+mn-ea"/>
                          <a:cs typeface="+mn-cs"/>
                        </a:rPr>
                        <a:t> </a:t>
                      </a:r>
                      <a:r>
                        <a:rPr lang="en-GB" sz="1000" b="0" i="0" u="none" strike="noStrike" kern="1200" dirty="0">
                          <a:solidFill>
                            <a:schemeClr val="tx1"/>
                          </a:solidFill>
                          <a:effectLst/>
                          <a:latin typeface="+mn-lt"/>
                          <a:ea typeface="+mn-ea"/>
                          <a:cs typeface="+mn-cs"/>
                        </a:rPr>
                        <a:t>features or qualities.</a:t>
                      </a:r>
                      <a:endParaRPr lang="en-GB" sz="10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3277509"/>
                  </a:ext>
                </a:extLst>
              </a:tr>
              <a:tr h="244077">
                <a:tc>
                  <a:txBody>
                    <a:bodyPr/>
                    <a:lstStyle/>
                    <a:p>
                      <a:pPr algn="l">
                        <a:lnSpc>
                          <a:spcPct val="107000"/>
                        </a:lnSpc>
                        <a:spcAft>
                          <a:spcPts val="0"/>
                        </a:spcAft>
                      </a:pPr>
                      <a:r>
                        <a:rPr lang="en-GB"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Camaraderie</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US" sz="1000" b="0" dirty="0"/>
                        <a:t> Mutual trust and friendship among a group</a:t>
                      </a:r>
                      <a:endParaRPr lang="en-GB"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0575459"/>
                  </a:ext>
                </a:extLst>
              </a:tr>
              <a:tr h="244077">
                <a:tc>
                  <a:txBody>
                    <a:bodyPr/>
                    <a:lstStyle/>
                    <a:p>
                      <a:pPr algn="l">
                        <a:lnSpc>
                          <a:spcPct val="107000"/>
                        </a:lnSpc>
                        <a:spcAft>
                          <a:spcPts val="0"/>
                        </a:spcAft>
                      </a:pPr>
                      <a:r>
                        <a:rPr lang="en-GB"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Purge</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US" sz="1000" b="0" i="0" u="none" strike="noStrike" kern="1200" dirty="0">
                          <a:solidFill>
                            <a:schemeClr val="tx1"/>
                          </a:solidFill>
                          <a:effectLst/>
                          <a:latin typeface="+mn-lt"/>
                          <a:ea typeface="+mn-ea"/>
                          <a:cs typeface="+mn-cs"/>
                        </a:rPr>
                        <a:t>Rid someone or something of an unwanted quality, condition or feeling  OR remove a group of people usually considered undesirable from society</a:t>
                      </a:r>
                      <a:endParaRPr lang="en-GB"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8886139"/>
                  </a:ext>
                </a:extLst>
              </a:tr>
              <a:tr h="244077">
                <a:tc>
                  <a:txBody>
                    <a:bodyPr/>
                    <a:lstStyle/>
                    <a:p>
                      <a:pPr algn="l">
                        <a:lnSpc>
                          <a:spcPct val="107000"/>
                        </a:lnSpc>
                        <a:spcAft>
                          <a:spcPts val="0"/>
                        </a:spcAft>
                      </a:pPr>
                      <a:r>
                        <a:rPr lang="en-GB"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bureaucratic </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GB" sz="1000" baseline="0" dirty="0">
                          <a:effectLst/>
                          <a:latin typeface="Calibri" panose="020F0502020204030204" pitchFamily="34" charset="0"/>
                          <a:ea typeface="Calibri" panose="020F0502020204030204" pitchFamily="34" charset="0"/>
                          <a:cs typeface="Times New Roman" panose="02020603050405020304" pitchFamily="18" charset="0"/>
                        </a:rPr>
                        <a:t>  I</a:t>
                      </a:r>
                      <a:r>
                        <a:rPr lang="en-GB" sz="1000" dirty="0">
                          <a:effectLst/>
                          <a:latin typeface="Calibri" panose="020F0502020204030204" pitchFamily="34" charset="0"/>
                          <a:ea typeface="Calibri" panose="020F0502020204030204" pitchFamily="34" charset="0"/>
                          <a:cs typeface="Times New Roman" panose="02020603050405020304" pitchFamily="18" charset="0"/>
                        </a:rPr>
                        <a:t>nflexible</a:t>
                      </a:r>
                      <a:r>
                        <a:rPr lang="en-GB" sz="1000" baseline="0" dirty="0">
                          <a:effectLst/>
                          <a:latin typeface="Calibri" panose="020F0502020204030204" pitchFamily="34" charset="0"/>
                          <a:ea typeface="Calibri" panose="020F0502020204030204" pitchFamily="34" charset="0"/>
                          <a:cs typeface="Times New Roman" panose="02020603050405020304" pitchFamily="18" charset="0"/>
                        </a:rPr>
                        <a:t> rules, procedures and regulations </a:t>
                      </a:r>
                      <a:endParaRPr lang="en-GB"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34291011"/>
                  </a:ext>
                </a:extLst>
              </a:tr>
              <a:tr h="208130">
                <a:tc>
                  <a:txBody>
                    <a:bodyPr/>
                    <a:lstStyle/>
                    <a:p>
                      <a:pPr algn="l">
                        <a:lnSpc>
                          <a:spcPct val="107000"/>
                        </a:lnSpc>
                        <a:spcAft>
                          <a:spcPts val="0"/>
                        </a:spcAft>
                      </a:pPr>
                      <a:r>
                        <a:rPr lang="en-GB"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societal norm</a:t>
                      </a:r>
                      <a:r>
                        <a:rPr lang="en-GB" sz="1000" b="1"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US" sz="1000" dirty="0"/>
                        <a:t>  The unwritten rules of behavior that are considered acceptable or normal in a group or society</a:t>
                      </a:r>
                      <a:endParaRPr lang="en-GB"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4090730"/>
                  </a:ext>
                </a:extLst>
              </a:tr>
              <a:tr h="208130">
                <a:tc>
                  <a:txBody>
                    <a:bodyPr/>
                    <a:lstStyle/>
                    <a:p>
                      <a:pPr algn="l">
                        <a:lnSpc>
                          <a:spcPct val="107000"/>
                        </a:lnSpc>
                        <a:spcAft>
                          <a:spcPts val="0"/>
                        </a:spcAft>
                      </a:pPr>
                      <a:r>
                        <a:rPr lang="en-GB"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Allegory</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GB" sz="1000" dirty="0">
                          <a:effectLst/>
                          <a:latin typeface="Calibri" panose="020F0502020204030204" pitchFamily="34" charset="0"/>
                          <a:ea typeface="Calibri" panose="020F0502020204030204" pitchFamily="34" charset="0"/>
                          <a:cs typeface="Times New Roman" panose="02020603050405020304" pitchFamily="18" charset="0"/>
                        </a:rPr>
                        <a:t>Story with a moral purpose</a:t>
                      </a:r>
                      <a:endParaRPr lang="en-GB"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4209098"/>
                  </a:ext>
                </a:extLst>
              </a:tr>
            </a:tbl>
          </a:graphicData>
        </a:graphic>
      </p:graphicFrame>
    </p:spTree>
    <p:extLst>
      <p:ext uri="{BB962C8B-B14F-4D97-AF65-F5344CB8AC3E}">
        <p14:creationId xmlns:p14="http://schemas.microsoft.com/office/powerpoint/2010/main" val="4277238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a:extLst>
              <a:ext uri="{FF2B5EF4-FFF2-40B4-BE49-F238E27FC236}">
                <a16:creationId xmlns:a16="http://schemas.microsoft.com/office/drawing/2014/main" id="{49FB7F68-B4FF-5343-AC1C-BBC7CC07A203}"/>
              </a:ext>
            </a:extLst>
          </p:cNvPr>
          <p:cNvGraphicFramePr>
            <a:graphicFrameLocks noGrp="1"/>
          </p:cNvGraphicFramePr>
          <p:nvPr>
            <p:extLst>
              <p:ext uri="{D42A27DB-BD31-4B8C-83A1-F6EECF244321}">
                <p14:modId xmlns:p14="http://schemas.microsoft.com/office/powerpoint/2010/main" val="2199981543"/>
              </p:ext>
            </p:extLst>
          </p:nvPr>
        </p:nvGraphicFramePr>
        <p:xfrm>
          <a:off x="0" y="5203272"/>
          <a:ext cx="7511143" cy="1654729"/>
        </p:xfrm>
        <a:graphic>
          <a:graphicData uri="http://schemas.openxmlformats.org/drawingml/2006/table">
            <a:tbl>
              <a:tblPr firstRow="1" bandRow="1">
                <a:tableStyleId>{5C22544A-7EE6-4342-B048-85BDC9FD1C3A}</a:tableStyleId>
              </a:tblPr>
              <a:tblGrid>
                <a:gridCol w="7511143">
                  <a:extLst>
                    <a:ext uri="{9D8B030D-6E8A-4147-A177-3AD203B41FA5}">
                      <a16:colId xmlns:a16="http://schemas.microsoft.com/office/drawing/2014/main" val="20000"/>
                    </a:ext>
                  </a:extLst>
                </a:gridCol>
              </a:tblGrid>
              <a:tr h="295371">
                <a:tc>
                  <a:txBody>
                    <a:bodyPr/>
                    <a:lstStyle/>
                    <a:p>
                      <a:pPr algn="ctr"/>
                      <a:r>
                        <a:rPr lang="en-US" sz="1200" dirty="0"/>
                        <a:t>Challenge</a:t>
                      </a:r>
                      <a:r>
                        <a:rPr lang="en-US" sz="1200" baseline="0" dirty="0"/>
                        <a:t> Yourself!</a:t>
                      </a:r>
                      <a:endParaRPr lang="en-US" sz="1200" dirty="0"/>
                    </a:p>
                  </a:txBody>
                  <a:tcPr marL="91453" marR="91453" marT="45721" marB="45721">
                    <a:solidFill>
                      <a:schemeClr val="tx2"/>
                    </a:solidFill>
                  </a:tcPr>
                </a:tc>
                <a:extLst>
                  <a:ext uri="{0D108BD9-81ED-4DB2-BD59-A6C34878D82A}">
                    <a16:rowId xmlns:a16="http://schemas.microsoft.com/office/drawing/2014/main" val="10000"/>
                  </a:ext>
                </a:extLst>
              </a:tr>
              <a:tr h="418441">
                <a:tc>
                  <a:txBody>
                    <a:bodyPr/>
                    <a:lstStyle/>
                    <a:p>
                      <a:r>
                        <a:rPr lang="en-US" sz="1200" dirty="0"/>
                        <a:t>1. Read one of the famous</a:t>
                      </a:r>
                      <a:r>
                        <a:rPr lang="en-US" sz="1200" baseline="0" dirty="0"/>
                        <a:t> Dystopian works, cited here, and write a summary.</a:t>
                      </a:r>
                      <a:endParaRPr lang="en-US" sz="1200" dirty="0"/>
                    </a:p>
                  </a:txBody>
                  <a:tcPr marL="91453" marR="91453" marT="45721" marB="45721">
                    <a:solidFill>
                      <a:schemeClr val="bg1"/>
                    </a:solidFill>
                  </a:tcPr>
                </a:tc>
                <a:extLst>
                  <a:ext uri="{0D108BD9-81ED-4DB2-BD59-A6C34878D82A}">
                    <a16:rowId xmlns:a16="http://schemas.microsoft.com/office/drawing/2014/main" val="10001"/>
                  </a:ext>
                </a:extLst>
              </a:tr>
              <a:tr h="94091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a:t>2. Read 1984</a:t>
                      </a:r>
                      <a:r>
                        <a:rPr lang="en-US" sz="1200" baseline="0" dirty="0"/>
                        <a:t>. Imagine you are Orwell – write an alternative ending to the story.</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aseline="0" dirty="0"/>
                        <a:t>3. Research the history of another Community country in the 20</a:t>
                      </a:r>
                      <a:r>
                        <a:rPr lang="en-US" sz="1200" baseline="30000" dirty="0"/>
                        <a:t>th</a:t>
                      </a:r>
                      <a:r>
                        <a:rPr lang="en-US" sz="1200" baseline="0" dirty="0"/>
                        <a:t> or 21</a:t>
                      </a:r>
                      <a:r>
                        <a:rPr lang="en-US" sz="1200" baseline="30000" dirty="0"/>
                        <a:t>st</a:t>
                      </a:r>
                      <a:r>
                        <a:rPr lang="en-US" sz="1200" baseline="0" dirty="0"/>
                        <a:t> Century. Where is it? What are their beliefs? How do they run?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aseline="0" dirty="0"/>
                        <a:t>4. Write your own Dystopian short story.</a:t>
                      </a:r>
                    </a:p>
                  </a:txBody>
                  <a:tcPr marL="91453" marR="91453" marT="45721" marB="45721">
                    <a:solidFill>
                      <a:schemeClr val="bg1"/>
                    </a:solidFill>
                  </a:tcPr>
                </a:tc>
                <a:extLst>
                  <a:ext uri="{0D108BD9-81ED-4DB2-BD59-A6C34878D82A}">
                    <a16:rowId xmlns:a16="http://schemas.microsoft.com/office/drawing/2014/main" val="10002"/>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917887472"/>
              </p:ext>
            </p:extLst>
          </p:nvPr>
        </p:nvGraphicFramePr>
        <p:xfrm>
          <a:off x="0" y="422366"/>
          <a:ext cx="5067300" cy="4759938"/>
        </p:xfrm>
        <a:graphic>
          <a:graphicData uri="http://schemas.openxmlformats.org/drawingml/2006/table">
            <a:tbl>
              <a:tblPr firstRow="1" bandRow="1"/>
              <a:tblGrid>
                <a:gridCol w="1177568">
                  <a:extLst>
                    <a:ext uri="{9D8B030D-6E8A-4147-A177-3AD203B41FA5}">
                      <a16:colId xmlns:a16="http://schemas.microsoft.com/office/drawing/2014/main" val="1496004499"/>
                    </a:ext>
                  </a:extLst>
                </a:gridCol>
                <a:gridCol w="3889732">
                  <a:extLst>
                    <a:ext uri="{9D8B030D-6E8A-4147-A177-3AD203B41FA5}">
                      <a16:colId xmlns:a16="http://schemas.microsoft.com/office/drawing/2014/main" val="2800105465"/>
                    </a:ext>
                  </a:extLst>
                </a:gridCol>
              </a:tblGrid>
              <a:tr h="329261">
                <a:tc gridSpan="2">
                  <a:txBody>
                    <a:bodyPr/>
                    <a:lstStyle/>
                    <a:p>
                      <a:pPr>
                        <a:lnSpc>
                          <a:spcPct val="106000"/>
                        </a:lnSpc>
                        <a:spcAft>
                          <a:spcPts val="0"/>
                        </a:spcAft>
                      </a:pPr>
                      <a:r>
                        <a:rPr lang="en-GB"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 Key Characters</a:t>
                      </a:r>
                      <a:endParaRPr lang="en-GB"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solidFill>
                  </a:tcPr>
                </a:tc>
                <a:tc hMerge="1">
                  <a:txBody>
                    <a:bodyPr/>
                    <a:lstStyle/>
                    <a:p>
                      <a:endParaRPr lang="en-GB"/>
                    </a:p>
                  </a:txBody>
                  <a:tcPr/>
                </a:tc>
                <a:extLst>
                  <a:ext uri="{0D108BD9-81ED-4DB2-BD59-A6C34878D82A}">
                    <a16:rowId xmlns:a16="http://schemas.microsoft.com/office/drawing/2014/main" val="907547216"/>
                  </a:ext>
                </a:extLst>
              </a:tr>
              <a:tr h="254179">
                <a:tc>
                  <a:txBody>
                    <a:bodyPr/>
                    <a:lstStyle/>
                    <a:p>
                      <a:pPr>
                        <a:lnSpc>
                          <a:spcPct val="106000"/>
                        </a:lnSpc>
                        <a:spcAft>
                          <a:spcPts val="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Mr Jones</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8425" marR="0" lvl="0" indent="-90170" algn="l" defTabSz="914400" rtl="0" eaLnBrk="1" fontAlgn="auto" latinLnBrk="0" hangingPunct="1">
                        <a:lnSpc>
                          <a:spcPct val="107000"/>
                        </a:lnSpc>
                        <a:spcBef>
                          <a:spcPts val="0"/>
                        </a:spcBef>
                        <a:spcAft>
                          <a:spcPts val="0"/>
                        </a:spcAft>
                        <a:buClrTx/>
                        <a:buSzTx/>
                        <a:buFontTx/>
                        <a:buNone/>
                        <a:tabLst/>
                        <a:defRPr/>
                      </a:pPr>
                      <a:r>
                        <a:rPr lang="en-GB" sz="1100" b="0" i="0" u="none" strike="noStrike" kern="1200" dirty="0">
                          <a:solidFill>
                            <a:schemeClr val="tx1"/>
                          </a:solidFill>
                          <a:effectLst/>
                          <a:latin typeface="+mn-lt"/>
                          <a:ea typeface="+mn-ea"/>
                          <a:cs typeface="+mn-cs"/>
                        </a:rPr>
                        <a:t>    Drunken owner of Animal Farm. Embodies the tyranny of man</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3275093"/>
                  </a:ext>
                </a:extLst>
              </a:tr>
              <a:tr h="254179">
                <a:tc>
                  <a:txBody>
                    <a:bodyPr/>
                    <a:lstStyle/>
                    <a:p>
                      <a:pPr>
                        <a:lnSpc>
                          <a:spcPct val="106000"/>
                        </a:lnSpc>
                        <a:spcAft>
                          <a:spcPts val="0"/>
                        </a:spcAft>
                      </a:pPr>
                      <a:r>
                        <a:rPr lang="en-GB" sz="1100" b="1"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Mr Pilkington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6840">
                        <a:lnSpc>
                          <a:spcPct val="100000"/>
                        </a:lnSpc>
                        <a:spcAft>
                          <a:spcPts val="0"/>
                        </a:spcAft>
                      </a:pPr>
                      <a:r>
                        <a:rPr lang="en-GB"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Owner of Foxwood – Sells lands to Napoleon and praises his methods.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58887881"/>
                  </a:ext>
                </a:extLst>
              </a:tr>
              <a:tr h="251712">
                <a:tc>
                  <a:txBody>
                    <a:bodyPr/>
                    <a:lstStyle/>
                    <a:p>
                      <a:r>
                        <a:rPr lang="en-GB" sz="1100" b="1" dirty="0">
                          <a:latin typeface="+mn-lt"/>
                        </a:rPr>
                        <a:t>Mr Frederick</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Cutthroat businessmen. Trades with and manipulates Napoleon.</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2483486"/>
                  </a:ext>
                </a:extLst>
              </a:tr>
              <a:tr h="254179">
                <a:tc>
                  <a:txBody>
                    <a:bodyPr/>
                    <a:lstStyle/>
                    <a:p>
                      <a:pPr>
                        <a:lnSpc>
                          <a:spcPct val="106000"/>
                        </a:lnSpc>
                        <a:spcAft>
                          <a:spcPts val="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Mr </a:t>
                      </a:r>
                      <a:r>
                        <a:rPr lang="en-GB" sz="1100" b="1" dirty="0" err="1">
                          <a:effectLst/>
                          <a:latin typeface="Calibri" panose="020F0502020204030204" pitchFamily="34" charset="0"/>
                          <a:ea typeface="Calibri" panose="020F0502020204030204" pitchFamily="34" charset="0"/>
                          <a:cs typeface="Times New Roman" panose="02020603050405020304" pitchFamily="18" charset="0"/>
                        </a:rPr>
                        <a:t>Whymper</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8425" marR="0" lvl="0" indent="-90170" algn="l" defTabSz="914400" rtl="0" eaLnBrk="1" fontAlgn="auto" latinLnBrk="0" hangingPunct="1">
                        <a:lnSpc>
                          <a:spcPct val="107000"/>
                        </a:lnSpc>
                        <a:spcBef>
                          <a:spcPts val="0"/>
                        </a:spcBef>
                        <a:spcAft>
                          <a:spcPts val="0"/>
                        </a:spcAft>
                        <a:buClrTx/>
                        <a:buSzTx/>
                        <a:buFontTx/>
                        <a:buNone/>
                        <a:tabLst/>
                        <a:defRPr/>
                      </a:pPr>
                      <a:r>
                        <a:rPr lang="en-GB" sz="1100" dirty="0">
                          <a:effectLst/>
                          <a:latin typeface="+mn-lt"/>
                          <a:ea typeface="Calibri" panose="020F0502020204030204" pitchFamily="34" charset="0"/>
                          <a:cs typeface="Times New Roman" panose="02020603050405020304" pitchFamily="18" charset="0"/>
                        </a:rPr>
                        <a:t>Sly, greedy and self interested. Solicitor who aids Napoleon’s tyranny.</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7565123"/>
                  </a:ext>
                </a:extLst>
              </a:tr>
              <a:tr h="254179">
                <a:tc>
                  <a:txBody>
                    <a:bodyPr/>
                    <a:lstStyle/>
                    <a:p>
                      <a:pPr>
                        <a:lnSpc>
                          <a:spcPct val="106000"/>
                        </a:lnSpc>
                        <a:spcAft>
                          <a:spcPts val="0"/>
                        </a:spcAft>
                      </a:pPr>
                      <a:r>
                        <a:rPr lang="en-GB"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Moses</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8425" indent="-90170">
                        <a:lnSpc>
                          <a:spcPct val="107000"/>
                        </a:lnSpc>
                        <a:spcAft>
                          <a:spcPts val="0"/>
                        </a:spcAft>
                      </a:pPr>
                      <a:r>
                        <a:rPr lang="en-GB" sz="1100" dirty="0">
                          <a:solidFill>
                            <a:schemeClr val="tx1"/>
                          </a:solidFill>
                          <a:effectLst/>
                          <a:latin typeface="+mn-lt"/>
                          <a:ea typeface="Calibri" panose="020F0502020204030204" pitchFamily="34" charset="0"/>
                          <a:cs typeface="Times New Roman" panose="02020603050405020304" pitchFamily="18" charset="0"/>
                        </a:rPr>
                        <a:t>Tamed raven of Jones. Spreads the idea of </a:t>
                      </a:r>
                      <a:r>
                        <a:rPr lang="en-GB" sz="1100" dirty="0" err="1">
                          <a:solidFill>
                            <a:schemeClr val="tx1"/>
                          </a:solidFill>
                          <a:effectLst/>
                          <a:latin typeface="+mn-lt"/>
                          <a:ea typeface="Calibri" panose="020F0502020204030204" pitchFamily="34" charset="0"/>
                          <a:cs typeface="Times New Roman" panose="02020603050405020304" pitchFamily="18" charset="0"/>
                        </a:rPr>
                        <a:t>Sugarcandy</a:t>
                      </a:r>
                      <a:r>
                        <a:rPr lang="en-GB" sz="1100" dirty="0">
                          <a:solidFill>
                            <a:schemeClr val="tx1"/>
                          </a:solidFill>
                          <a:effectLst/>
                          <a:latin typeface="+mn-lt"/>
                          <a:ea typeface="Calibri" panose="020F0502020204030204" pitchFamily="34" charset="0"/>
                          <a:cs typeface="Times New Roman" panose="02020603050405020304" pitchFamily="18" charset="0"/>
                        </a:rPr>
                        <a:t> Mountain.</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813164"/>
                  </a:ext>
                </a:extLst>
              </a:tr>
              <a:tr h="350114">
                <a:tc>
                  <a:txBody>
                    <a:bodyPr/>
                    <a:lstStyle/>
                    <a:p>
                      <a:pPr>
                        <a:lnSpc>
                          <a:spcPct val="106000"/>
                        </a:lnSpc>
                        <a:spcAft>
                          <a:spcPts val="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Snowball</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8425" indent="-90170">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Devoted to animalism and the education of lesson animals. Hero at the Battle of the Cowshed.</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57351445"/>
                  </a:ext>
                </a:extLst>
              </a:tr>
              <a:tr h="282190">
                <a:tc>
                  <a:txBody>
                    <a:bodyPr/>
                    <a:lstStyle/>
                    <a:p>
                      <a:pPr>
                        <a:lnSpc>
                          <a:spcPct val="106000"/>
                        </a:lnSpc>
                        <a:spcAft>
                          <a:spcPts val="0"/>
                        </a:spcAft>
                      </a:pPr>
                      <a:r>
                        <a:rPr lang="en-GB" sz="1100" b="1"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Squealer</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8425" indent="-90170">
                        <a:lnSpc>
                          <a:spcPct val="107000"/>
                        </a:lnSpc>
                        <a:spcAft>
                          <a:spcPts val="0"/>
                        </a:spcAft>
                      </a:pPr>
                      <a:r>
                        <a:rPr lang="en-GB" sz="1100" dirty="0">
                          <a:effectLst/>
                          <a:latin typeface="Calibri" panose="020F0502020204030204" pitchFamily="34" charset="0"/>
                          <a:ea typeface="Times New Roman" panose="02020603050405020304" pitchFamily="18" charset="0"/>
                          <a:cs typeface="Arial" panose="020B0604020202020204" pitchFamily="34" charset="0"/>
                        </a:rPr>
                        <a:t>Mouthpiece of Napoleon. Uses propaganda to control the animals.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4418587"/>
                  </a:ext>
                </a:extLst>
              </a:tr>
              <a:tr h="350114">
                <a:tc>
                  <a:txBody>
                    <a:bodyPr/>
                    <a:lstStyle/>
                    <a:p>
                      <a:pPr>
                        <a:lnSpc>
                          <a:spcPct val="106000"/>
                        </a:lnSpc>
                        <a:spcAft>
                          <a:spcPts val="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Boxer </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7470">
                        <a:lnSpc>
                          <a:spcPct val="107000"/>
                        </a:lnSpc>
                        <a:spcAft>
                          <a:spcPts val="0"/>
                        </a:spcAft>
                      </a:pPr>
                      <a:r>
                        <a:rPr lang="en-GB" sz="1100" dirty="0">
                          <a:effectLst/>
                          <a:latin typeface="+mn-lt"/>
                          <a:ea typeface="Calibri" panose="020F0502020204030204" pitchFamily="34" charset="0"/>
                          <a:cs typeface="Calibri"/>
                        </a:rPr>
                        <a:t>Devoted citizen and immensely strong, innocent and naïve. Dies like a martyr to the cause.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7382467"/>
                  </a:ext>
                </a:extLst>
              </a:tr>
              <a:tr h="254179">
                <a:tc>
                  <a:txBody>
                    <a:bodyPr/>
                    <a:lstStyle/>
                    <a:p>
                      <a:pPr>
                        <a:lnSpc>
                          <a:spcPct val="106000"/>
                        </a:lnSpc>
                        <a:spcAft>
                          <a:spcPts val="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Clover</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7470">
                        <a:lnSpc>
                          <a:spcPct val="107000"/>
                        </a:lnSpc>
                        <a:spcAft>
                          <a:spcPts val="0"/>
                        </a:spcAft>
                      </a:pPr>
                      <a:r>
                        <a:rPr lang="en-GB" sz="1100" b="0" i="0" u="none" strike="noStrike" kern="1200" dirty="0">
                          <a:solidFill>
                            <a:schemeClr val="tx1"/>
                          </a:solidFill>
                          <a:effectLst/>
                          <a:latin typeface="+mn-lt"/>
                          <a:ea typeface="+mn-ea"/>
                          <a:cs typeface="+mn-cs"/>
                        </a:rPr>
                        <a:t>Maternal, caring and loyal. Senses hypocrisy but cannot articulate it.</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48902190"/>
                  </a:ext>
                </a:extLst>
              </a:tr>
              <a:tr h="254179">
                <a:tc>
                  <a:txBody>
                    <a:bodyPr/>
                    <a:lstStyle/>
                    <a:p>
                      <a:pPr>
                        <a:lnSpc>
                          <a:spcPct val="106000"/>
                        </a:lnSpc>
                        <a:spcAft>
                          <a:spcPts val="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Mollie</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7470">
                        <a:lnSpc>
                          <a:spcPct val="107000"/>
                        </a:lnSpc>
                        <a:spcAft>
                          <a:spcPts val="0"/>
                        </a:spcAft>
                      </a:pPr>
                      <a:r>
                        <a:rPr lang="en-GB" sz="1100" dirty="0">
                          <a:effectLst/>
                          <a:latin typeface="Calibri" panose="020F0502020204030204" pitchFamily="34" charset="0"/>
                          <a:ea typeface="Calibri" panose="020F0502020204030204" pitchFamily="34" charset="0"/>
                          <a:cs typeface="Calibri" panose="020F0502020204030204" pitchFamily="34" charset="0"/>
                        </a:rPr>
                        <a:t>Shallow and childish. Craves ribbons and sugar. Deserts the farm.</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8660318"/>
                  </a:ext>
                </a:extLst>
              </a:tr>
              <a:tr h="282190">
                <a:tc>
                  <a:txBody>
                    <a:bodyPr/>
                    <a:lstStyle/>
                    <a:p>
                      <a:pPr>
                        <a:lnSpc>
                          <a:spcPct val="106000"/>
                        </a:lnSpc>
                        <a:spcAft>
                          <a:spcPts val="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Benjamin</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77470">
                        <a:lnSpc>
                          <a:spcPct val="107000"/>
                        </a:lnSpc>
                        <a:spcAft>
                          <a:spcPts val="0"/>
                        </a:spcAft>
                      </a:pPr>
                      <a:r>
                        <a:rPr lang="en-GB" sz="1100" dirty="0">
                          <a:effectLst/>
                          <a:latin typeface="Calibri" panose="020F0502020204030204" pitchFamily="34" charset="0"/>
                          <a:ea typeface="Times New Roman" panose="02020603050405020304" pitchFamily="18" charset="0"/>
                          <a:cs typeface="Calibri" panose="020F0502020204030204" pitchFamily="34" charset="0"/>
                        </a:rPr>
                        <a:t>Stubborn, cynical and apathetic. Only stirred to passion by Boxer’s removal.</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5337554"/>
                  </a:ext>
                </a:extLst>
              </a:tr>
              <a:tr h="408538">
                <a:tc>
                  <a:txBody>
                    <a:bodyPr/>
                    <a:lstStyle/>
                    <a:p>
                      <a:pPr>
                        <a:lnSpc>
                          <a:spcPct val="106000"/>
                        </a:lnSpc>
                        <a:spcAft>
                          <a:spcPts val="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Napoleon</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77470">
                        <a:lnSpc>
                          <a:spcPct val="107000"/>
                        </a:lnSpc>
                        <a:spcAft>
                          <a:spcPts val="0"/>
                        </a:spcAft>
                      </a:pPr>
                      <a:r>
                        <a:rPr lang="en-GB" sz="1100" dirty="0">
                          <a:effectLst/>
                          <a:latin typeface="Calibri" panose="020F0502020204030204" pitchFamily="34" charset="0"/>
                          <a:ea typeface="Calibri" panose="020F0502020204030204" pitchFamily="34" charset="0"/>
                          <a:cs typeface="Calibri" panose="020F0502020204030204" pitchFamily="34" charset="0"/>
                        </a:rPr>
                        <a:t>Expels Snowball. Executes animals. Establishes himself as a dictator. Controls the other animals through fear and he essentially becomes Mr Jones.</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567255"/>
                  </a:ext>
                </a:extLst>
              </a:tr>
              <a:tr h="408538">
                <a:tc>
                  <a:txBody>
                    <a:bodyPr/>
                    <a:lstStyle/>
                    <a:p>
                      <a:pPr>
                        <a:lnSpc>
                          <a:spcPct val="106000"/>
                        </a:lnSpc>
                        <a:spcAft>
                          <a:spcPts val="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Old Major</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77470">
                        <a:lnSpc>
                          <a:spcPct val="107000"/>
                        </a:lnSpc>
                        <a:spcAft>
                          <a:spcPts val="0"/>
                        </a:spcAft>
                      </a:pPr>
                      <a:r>
                        <a:rPr lang="en-GB" sz="1100" dirty="0">
                          <a:effectLst/>
                          <a:latin typeface="Calibri" panose="020F0502020204030204" pitchFamily="34" charset="0"/>
                          <a:ea typeface="Calibri" panose="020F0502020204030204" pitchFamily="34" charset="0"/>
                          <a:cs typeface="Calibri" panose="020F0502020204030204" pitchFamily="34" charset="0"/>
                        </a:rPr>
                        <a:t>Wise, old pig. He inspires the rebellion with his rhetoric and language.</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77317063"/>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1747152894"/>
              </p:ext>
            </p:extLst>
          </p:nvPr>
        </p:nvGraphicFramePr>
        <p:xfrm>
          <a:off x="7511143" y="5203272"/>
          <a:ext cx="4708434" cy="1676400"/>
        </p:xfrm>
        <a:graphic>
          <a:graphicData uri="http://schemas.openxmlformats.org/drawingml/2006/table">
            <a:tbl>
              <a:tblPr firstRow="1" bandRow="1">
                <a:tableStyleId>{5C22544A-7EE6-4342-B048-85BDC9FD1C3A}</a:tableStyleId>
              </a:tblPr>
              <a:tblGrid>
                <a:gridCol w="2354217">
                  <a:extLst>
                    <a:ext uri="{9D8B030D-6E8A-4147-A177-3AD203B41FA5}">
                      <a16:colId xmlns:a16="http://schemas.microsoft.com/office/drawing/2014/main" val="1966927353"/>
                    </a:ext>
                  </a:extLst>
                </a:gridCol>
                <a:gridCol w="2354217">
                  <a:extLst>
                    <a:ext uri="{9D8B030D-6E8A-4147-A177-3AD203B41FA5}">
                      <a16:colId xmlns:a16="http://schemas.microsoft.com/office/drawing/2014/main" val="1548588767"/>
                    </a:ext>
                  </a:extLst>
                </a:gridCol>
              </a:tblGrid>
              <a:tr h="236390">
                <a:tc gridSpan="2">
                  <a:txBody>
                    <a:bodyPr/>
                    <a:lstStyle/>
                    <a:p>
                      <a:r>
                        <a:rPr lang="en-GB" sz="1400" dirty="0">
                          <a:solidFill>
                            <a:schemeClr val="bg1"/>
                          </a:solidFill>
                        </a:rPr>
                        <a:t>Dystopian Texts to Read:</a:t>
                      </a:r>
                    </a:p>
                  </a:txBody>
                  <a:tcPr>
                    <a:solidFill>
                      <a:schemeClr val="tx2"/>
                    </a:solidFill>
                  </a:tcPr>
                </a:tc>
                <a:tc hMerge="1">
                  <a:txBody>
                    <a:bodyPr/>
                    <a:lstStyle/>
                    <a:p>
                      <a:endParaRPr lang="en-GB" dirty="0"/>
                    </a:p>
                  </a:txBody>
                  <a:tcPr>
                    <a:solidFill>
                      <a:schemeClr val="tx2"/>
                    </a:solidFill>
                  </a:tcPr>
                </a:tc>
                <a:extLst>
                  <a:ext uri="{0D108BD9-81ED-4DB2-BD59-A6C34878D82A}">
                    <a16:rowId xmlns:a16="http://schemas.microsoft.com/office/drawing/2014/main" val="714946917"/>
                  </a:ext>
                </a:extLst>
              </a:tr>
              <a:tr h="236390">
                <a:tc>
                  <a:txBody>
                    <a:bodyPr/>
                    <a:lstStyle/>
                    <a:p>
                      <a:r>
                        <a:rPr lang="en-GB" sz="1200" dirty="0">
                          <a:solidFill>
                            <a:schemeClr val="bg1"/>
                          </a:solidFill>
                        </a:rPr>
                        <a:t>The Hunger Games</a:t>
                      </a:r>
                    </a:p>
                  </a:txBody>
                  <a:tcPr>
                    <a:solidFill>
                      <a:schemeClr val="tx2"/>
                    </a:solidFill>
                  </a:tcPr>
                </a:tc>
                <a:tc>
                  <a:txBody>
                    <a:bodyPr/>
                    <a:lstStyle/>
                    <a:p>
                      <a:r>
                        <a:rPr lang="en-GB" sz="1200" dirty="0">
                          <a:solidFill>
                            <a:schemeClr val="bg1"/>
                          </a:solidFill>
                        </a:rPr>
                        <a:t>The Maze Runner</a:t>
                      </a:r>
                    </a:p>
                  </a:txBody>
                  <a:tcPr>
                    <a:solidFill>
                      <a:schemeClr val="tx2"/>
                    </a:solidFill>
                  </a:tcPr>
                </a:tc>
                <a:extLst>
                  <a:ext uri="{0D108BD9-81ED-4DB2-BD59-A6C34878D82A}">
                    <a16:rowId xmlns:a16="http://schemas.microsoft.com/office/drawing/2014/main" val="2274994250"/>
                  </a:ext>
                </a:extLst>
              </a:tr>
              <a:tr h="236390">
                <a:tc>
                  <a:txBody>
                    <a:bodyPr/>
                    <a:lstStyle/>
                    <a:p>
                      <a:r>
                        <a:rPr lang="en-GB" sz="1200" dirty="0">
                          <a:solidFill>
                            <a:schemeClr val="bg1"/>
                          </a:solidFill>
                        </a:rPr>
                        <a:t>A Clockwork Orange</a:t>
                      </a:r>
                    </a:p>
                  </a:txBody>
                  <a:tcPr>
                    <a:solidFill>
                      <a:schemeClr val="tx2"/>
                    </a:solidFill>
                  </a:tcPr>
                </a:tc>
                <a:tc>
                  <a:txBody>
                    <a:bodyPr/>
                    <a:lstStyle/>
                    <a:p>
                      <a:r>
                        <a:rPr lang="en-GB" sz="1200" dirty="0">
                          <a:solidFill>
                            <a:schemeClr val="bg1"/>
                          </a:solidFill>
                        </a:rPr>
                        <a:t>1984</a:t>
                      </a:r>
                    </a:p>
                  </a:txBody>
                  <a:tcPr>
                    <a:solidFill>
                      <a:schemeClr val="tx2"/>
                    </a:solidFill>
                  </a:tcPr>
                </a:tc>
                <a:extLst>
                  <a:ext uri="{0D108BD9-81ED-4DB2-BD59-A6C34878D82A}">
                    <a16:rowId xmlns:a16="http://schemas.microsoft.com/office/drawing/2014/main" val="2483972475"/>
                  </a:ext>
                </a:extLst>
              </a:tr>
              <a:tr h="236390">
                <a:tc>
                  <a:txBody>
                    <a:bodyPr/>
                    <a:lstStyle/>
                    <a:p>
                      <a:r>
                        <a:rPr lang="en-GB" sz="1200" dirty="0">
                          <a:solidFill>
                            <a:schemeClr val="bg1"/>
                          </a:solidFill>
                        </a:rPr>
                        <a:t>V for Vendetta</a:t>
                      </a:r>
                    </a:p>
                  </a:txBody>
                  <a:tcPr>
                    <a:solidFill>
                      <a:schemeClr val="tx2"/>
                    </a:solidFill>
                  </a:tcPr>
                </a:tc>
                <a:tc>
                  <a:txBody>
                    <a:bodyPr/>
                    <a:lstStyle/>
                    <a:p>
                      <a:r>
                        <a:rPr lang="en-GB" sz="1200" dirty="0">
                          <a:solidFill>
                            <a:schemeClr val="bg1"/>
                          </a:solidFill>
                        </a:rPr>
                        <a:t>The Day of the </a:t>
                      </a:r>
                      <a:r>
                        <a:rPr lang="en-GB" sz="1200" dirty="0" err="1">
                          <a:solidFill>
                            <a:schemeClr val="bg1"/>
                          </a:solidFill>
                        </a:rPr>
                        <a:t>Triffids</a:t>
                      </a:r>
                      <a:endParaRPr lang="en-GB" sz="1200" dirty="0">
                        <a:solidFill>
                          <a:schemeClr val="bg1"/>
                        </a:solidFill>
                      </a:endParaRPr>
                    </a:p>
                  </a:txBody>
                  <a:tcPr>
                    <a:solidFill>
                      <a:schemeClr val="tx2"/>
                    </a:solidFill>
                  </a:tcPr>
                </a:tc>
                <a:extLst>
                  <a:ext uri="{0D108BD9-81ED-4DB2-BD59-A6C34878D82A}">
                    <a16:rowId xmlns:a16="http://schemas.microsoft.com/office/drawing/2014/main" val="2423301789"/>
                  </a:ext>
                </a:extLst>
              </a:tr>
              <a:tr h="236390">
                <a:tc>
                  <a:txBody>
                    <a:bodyPr/>
                    <a:lstStyle/>
                    <a:p>
                      <a:r>
                        <a:rPr lang="en-GB" sz="1200" dirty="0">
                          <a:solidFill>
                            <a:schemeClr val="bg1"/>
                          </a:solidFill>
                        </a:rPr>
                        <a:t>The City</a:t>
                      </a:r>
                      <a:r>
                        <a:rPr lang="en-GB" sz="1200" baseline="0" dirty="0">
                          <a:solidFill>
                            <a:schemeClr val="bg1"/>
                          </a:solidFill>
                        </a:rPr>
                        <a:t> of Ember</a:t>
                      </a:r>
                      <a:endParaRPr lang="en-GB" sz="1200" dirty="0">
                        <a:solidFill>
                          <a:schemeClr val="bg1"/>
                        </a:solidFill>
                      </a:endParaRPr>
                    </a:p>
                  </a:txBody>
                  <a:tcPr>
                    <a:solidFill>
                      <a:schemeClr val="tx2"/>
                    </a:solidFill>
                  </a:tcPr>
                </a:tc>
                <a:tc>
                  <a:txBody>
                    <a:bodyPr/>
                    <a:lstStyle/>
                    <a:p>
                      <a:r>
                        <a:rPr lang="en-GB" sz="1200" dirty="0">
                          <a:solidFill>
                            <a:schemeClr val="bg1"/>
                          </a:solidFill>
                        </a:rPr>
                        <a:t>Divergent Series</a:t>
                      </a:r>
                    </a:p>
                  </a:txBody>
                  <a:tcPr>
                    <a:solidFill>
                      <a:schemeClr val="tx2"/>
                    </a:solidFill>
                  </a:tcPr>
                </a:tc>
                <a:extLst>
                  <a:ext uri="{0D108BD9-81ED-4DB2-BD59-A6C34878D82A}">
                    <a16:rowId xmlns:a16="http://schemas.microsoft.com/office/drawing/2014/main" val="1555049080"/>
                  </a:ext>
                </a:extLst>
              </a:tr>
              <a:tr h="236390">
                <a:tc>
                  <a:txBody>
                    <a:bodyPr/>
                    <a:lstStyle/>
                    <a:p>
                      <a:r>
                        <a:rPr lang="en-GB" sz="1200" dirty="0">
                          <a:solidFill>
                            <a:schemeClr val="bg1"/>
                          </a:solidFill>
                        </a:rPr>
                        <a:t>Utopia</a:t>
                      </a:r>
                    </a:p>
                  </a:txBody>
                  <a:tcPr>
                    <a:solidFill>
                      <a:schemeClr val="tx2"/>
                    </a:solidFill>
                  </a:tcPr>
                </a:tc>
                <a:tc>
                  <a:txBody>
                    <a:bodyPr/>
                    <a:lstStyle/>
                    <a:p>
                      <a:r>
                        <a:rPr lang="en-GB" sz="1200" dirty="0">
                          <a:solidFill>
                            <a:schemeClr val="bg1"/>
                          </a:solidFill>
                        </a:rPr>
                        <a:t>The Knife of Never Letting Go</a:t>
                      </a:r>
                    </a:p>
                  </a:txBody>
                  <a:tcPr>
                    <a:solidFill>
                      <a:schemeClr val="tx2"/>
                    </a:solidFill>
                  </a:tcPr>
                </a:tc>
                <a:extLst>
                  <a:ext uri="{0D108BD9-81ED-4DB2-BD59-A6C34878D82A}">
                    <a16:rowId xmlns:a16="http://schemas.microsoft.com/office/drawing/2014/main" val="2774785694"/>
                  </a:ext>
                </a:extLst>
              </a:tr>
            </a:tbl>
          </a:graphicData>
        </a:graphic>
      </p:graphicFrame>
      <p:sp>
        <p:nvSpPr>
          <p:cNvPr id="8" name="Title 1">
            <a:extLst>
              <a:ext uri="{FF2B5EF4-FFF2-40B4-BE49-F238E27FC236}">
                <a16:creationId xmlns:a16="http://schemas.microsoft.com/office/drawing/2014/main" id="{E08FCA8B-A3FC-4DCC-8F59-110DDF3DBDDC}"/>
              </a:ext>
            </a:extLst>
          </p:cNvPr>
          <p:cNvSpPr txBox="1">
            <a:spLocks/>
          </p:cNvSpPr>
          <p:nvPr/>
        </p:nvSpPr>
        <p:spPr>
          <a:xfrm>
            <a:off x="0" y="-1"/>
            <a:ext cx="12191999" cy="4000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defRPr/>
            </a:pPr>
            <a:r>
              <a:rPr lang="en-US" sz="2000" b="1" dirty="0">
                <a:solidFill>
                  <a:schemeClr val="tx1"/>
                </a:solidFill>
              </a:rPr>
              <a:t>English  - Y8 – Animal Farm</a:t>
            </a:r>
            <a:endParaRPr lang="en-US" sz="2000" b="1" dirty="0">
              <a:solidFill>
                <a:schemeClr val="bg1"/>
              </a:solidFill>
            </a:endParaRPr>
          </a:p>
        </p:txBody>
      </p:sp>
      <p:graphicFrame>
        <p:nvGraphicFramePr>
          <p:cNvPr id="11" name="Table 10">
            <a:extLst>
              <a:ext uri="{FF2B5EF4-FFF2-40B4-BE49-F238E27FC236}">
                <a16:creationId xmlns:a16="http://schemas.microsoft.com/office/drawing/2014/main" id="{944E5ACB-E707-415D-90A4-F3B5452822BA}"/>
              </a:ext>
            </a:extLst>
          </p:cNvPr>
          <p:cNvGraphicFramePr>
            <a:graphicFrameLocks noGrp="1"/>
          </p:cNvGraphicFramePr>
          <p:nvPr>
            <p:extLst>
              <p:ext uri="{D42A27DB-BD31-4B8C-83A1-F6EECF244321}">
                <p14:modId xmlns:p14="http://schemas.microsoft.com/office/powerpoint/2010/main" val="422114671"/>
              </p:ext>
            </p:extLst>
          </p:nvPr>
        </p:nvGraphicFramePr>
        <p:xfrm>
          <a:off x="5067300" y="400049"/>
          <a:ext cx="7124700" cy="2767965"/>
        </p:xfrm>
        <a:graphic>
          <a:graphicData uri="http://schemas.openxmlformats.org/drawingml/2006/table">
            <a:tbl>
              <a:tblPr firstRow="1" bandRow="1"/>
              <a:tblGrid>
                <a:gridCol w="1549400">
                  <a:extLst>
                    <a:ext uri="{9D8B030D-6E8A-4147-A177-3AD203B41FA5}">
                      <a16:colId xmlns:a16="http://schemas.microsoft.com/office/drawing/2014/main" val="2949175125"/>
                    </a:ext>
                  </a:extLst>
                </a:gridCol>
                <a:gridCol w="5575300">
                  <a:extLst>
                    <a:ext uri="{9D8B030D-6E8A-4147-A177-3AD203B41FA5}">
                      <a16:colId xmlns:a16="http://schemas.microsoft.com/office/drawing/2014/main" val="805915640"/>
                    </a:ext>
                  </a:extLst>
                </a:gridCol>
              </a:tblGrid>
              <a:tr h="305104">
                <a:tc gridSpan="2">
                  <a:txBody>
                    <a:bodyPr/>
                    <a:lstStyle/>
                    <a:p>
                      <a:pPr algn="l">
                        <a:lnSpc>
                          <a:spcPct val="107000"/>
                        </a:lnSpc>
                        <a:spcAft>
                          <a:spcPts val="0"/>
                        </a:spcAft>
                      </a:pPr>
                      <a:r>
                        <a:rPr lang="en-GB" sz="1400" b="1" dirty="0">
                          <a:solidFill>
                            <a:schemeClr val="bg1"/>
                          </a:solidFill>
                          <a:effectLst/>
                          <a:latin typeface="Calibri" panose="020F0502020204030204" pitchFamily="34" charset="0"/>
                          <a:ea typeface="Times New Roman" panose="02020603050405020304" pitchFamily="18" charset="0"/>
                          <a:cs typeface="Arial" panose="020B0604020202020204" pitchFamily="34" charset="0"/>
                        </a:rPr>
                        <a:t>E) Key Themes</a:t>
                      </a:r>
                      <a:endParaRPr lang="en-GB"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75000"/>
                      </a:schemeClr>
                    </a:solidFill>
                  </a:tcPr>
                </a:tc>
                <a:tc hMerge="1">
                  <a:txBody>
                    <a:bodyPr/>
                    <a:lstStyle/>
                    <a:p>
                      <a:endParaRPr lang="en-GB"/>
                    </a:p>
                  </a:txBody>
                  <a:tcPr/>
                </a:tc>
                <a:extLst>
                  <a:ext uri="{0D108BD9-81ED-4DB2-BD59-A6C34878D82A}">
                    <a16:rowId xmlns:a16="http://schemas.microsoft.com/office/drawing/2014/main" val="1852036028"/>
                  </a:ext>
                </a:extLst>
              </a:tr>
              <a:tr h="204725">
                <a:tc>
                  <a:txBody>
                    <a:bodyPr/>
                    <a:lstStyle/>
                    <a:p>
                      <a:r>
                        <a:rPr lang="en-GB" sz="1200" b="1" dirty="0">
                          <a:latin typeface="+mn-lt"/>
                        </a:rPr>
                        <a:t>Education</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200" dirty="0">
                          <a:effectLst/>
                          <a:latin typeface="Calibri" panose="020F0502020204030204" pitchFamily="34" charset="0"/>
                          <a:ea typeface="Calibri" panose="020F0502020204030204" pitchFamily="34" charset="0"/>
                          <a:cs typeface="Times New Roman" panose="02020603050405020304" pitchFamily="18" charset="0"/>
                        </a:rPr>
                        <a:t>Education is a powerful tool that gives people options, a voice and increases inequality whilst a lack of education makes people (the animals) easier to manipulate.</a:t>
                      </a:r>
                      <a:endParaRPr lang="en-GB" sz="1200" b="1" dirty="0">
                        <a:latin typeface="+mn-l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9428935"/>
                  </a:ext>
                </a:extLst>
              </a:tr>
              <a:tr h="182880">
                <a:tc>
                  <a:txBody>
                    <a:bodyPr/>
                    <a:lstStyle/>
                    <a:p>
                      <a:r>
                        <a:rPr lang="en-GB" sz="1200" b="1" dirty="0">
                          <a:latin typeface="+mn-lt"/>
                        </a:rPr>
                        <a:t>Class / Social Division</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200" b="0" dirty="0">
                          <a:effectLst/>
                          <a:latin typeface="Calibri" panose="020F0502020204030204" pitchFamily="34" charset="0"/>
                          <a:cs typeface="Times New Roman" panose="02020603050405020304" pitchFamily="18" charset="0"/>
                        </a:rPr>
                        <a:t>Inequality based on wealth will always exist and this leads to divisions within society.</a:t>
                      </a:r>
                      <a:endParaRPr lang="en-GB" sz="1200" b="0" dirty="0">
                        <a:latin typeface="+mn-l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8749748"/>
                  </a:ext>
                </a:extLst>
              </a:tr>
              <a:tr h="326645">
                <a:tc>
                  <a:txBody>
                    <a:bodyPr/>
                    <a:lstStyle/>
                    <a:p>
                      <a:pPr algn="l">
                        <a:lnSpc>
                          <a:spcPct val="107000"/>
                        </a:lnSpc>
                        <a:spcAft>
                          <a:spcPts val="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Power of Greed and Corruption</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   Greed and selfishness can very quickly undermine morality and ‘good’ principles if allowed.</a:t>
                      </a: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704333"/>
                  </a:ext>
                </a:extLst>
              </a:tr>
              <a:tr h="219526">
                <a:tc>
                  <a:txBody>
                    <a:bodyPr/>
                    <a:lstStyle/>
                    <a:p>
                      <a:pPr algn="l">
                        <a:lnSpc>
                          <a:spcPct val="107000"/>
                        </a:lnSpc>
                        <a:spcAft>
                          <a:spcPts val="0"/>
                        </a:spcAft>
                      </a:pPr>
                      <a:r>
                        <a:rPr lang="en-GB" sz="1200" b="1" dirty="0">
                          <a:effectLst/>
                          <a:latin typeface="+mn-lt"/>
                          <a:ea typeface="Calibri" panose="020F0502020204030204" pitchFamily="34" charset="0"/>
                          <a:cs typeface="Times New Roman" panose="02020603050405020304" pitchFamily="18" charset="0"/>
                        </a:rPr>
                        <a:t>Power of Language</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The power of persuasion and rhetoric is used by all people to achieve their own desires. The only real guard against this is education.</a:t>
                      </a:r>
                      <a:endParaRPr lang="en-GB" sz="1200" b="1" dirty="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45504448"/>
                  </a:ext>
                </a:extLst>
              </a:tr>
              <a:tr h="224675">
                <a:tc>
                  <a:txBody>
                    <a:bodyPr/>
                    <a:lstStyle/>
                    <a:p>
                      <a:pPr algn="l">
                        <a:lnSpc>
                          <a:spcPct val="107000"/>
                        </a:lnSpc>
                        <a:spcAft>
                          <a:spcPts val="0"/>
                        </a:spcAft>
                      </a:pPr>
                      <a:r>
                        <a:rPr lang="en-GB" sz="1200" b="1" dirty="0">
                          <a:effectLst/>
                          <a:latin typeface="+mn-lt"/>
                          <a:ea typeface="Calibri" panose="020F0502020204030204" pitchFamily="34" charset="0"/>
                          <a:cs typeface="Times New Roman" panose="02020603050405020304" pitchFamily="18" charset="0"/>
                        </a:rPr>
                        <a:t>Tyranny and Control</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Power can be abused by humans as we don’t know how to handle it properly. All of us can be driven by selfish desires and therefore can resort to tyranny and control to keep power.</a:t>
                      </a:r>
                      <a:endParaRPr lang="en-GB" sz="1200" b="1" dirty="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1527882"/>
                  </a:ext>
                </a:extLst>
              </a:tr>
              <a:tr h="224675">
                <a:tc>
                  <a:txBody>
                    <a:bodyPr/>
                    <a:lstStyle/>
                    <a:p>
                      <a:pPr algn="l">
                        <a:lnSpc>
                          <a:spcPct val="107000"/>
                        </a:lnSpc>
                        <a:spcAft>
                          <a:spcPts val="0"/>
                        </a:spcAft>
                      </a:pPr>
                      <a:r>
                        <a:rPr lang="en-GB" sz="1200" b="1" dirty="0">
                          <a:effectLst/>
                          <a:latin typeface="+mn-lt"/>
                          <a:ea typeface="Calibri" panose="020F0502020204030204" pitchFamily="34" charset="0"/>
                          <a:cs typeface="Times New Roman" panose="02020603050405020304" pitchFamily="18" charset="0"/>
                        </a:rPr>
                        <a:t>Acceptance and Psychological Control</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US" sz="1200" b="0" i="0" u="none" strike="noStrike" kern="1200" dirty="0">
                          <a:solidFill>
                            <a:schemeClr val="tx1"/>
                          </a:solidFill>
                          <a:effectLst/>
                          <a:latin typeface="+mn-lt"/>
                          <a:ea typeface="+mn-ea"/>
                          <a:cs typeface="+mn-cs"/>
                        </a:rPr>
                        <a:t>Humans are trusting of those in leadership positions, however we need to be educated and ask questions of those that lead us to ensure we are being best served and supported in society.</a:t>
                      </a:r>
                      <a:endParaRPr lang="en-GB" sz="1200" b="1" dirty="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2168283"/>
                  </a:ext>
                </a:extLst>
              </a:tr>
            </a:tbl>
          </a:graphicData>
        </a:graphic>
      </p:graphicFrame>
      <p:graphicFrame>
        <p:nvGraphicFramePr>
          <p:cNvPr id="12" name="Table 11">
            <a:extLst>
              <a:ext uri="{FF2B5EF4-FFF2-40B4-BE49-F238E27FC236}">
                <a16:creationId xmlns:a16="http://schemas.microsoft.com/office/drawing/2014/main" id="{45B9819B-FC78-4793-9646-188DFEE203D3}"/>
              </a:ext>
            </a:extLst>
          </p:cNvPr>
          <p:cNvGraphicFramePr>
            <a:graphicFrameLocks noGrp="1"/>
          </p:cNvGraphicFramePr>
          <p:nvPr>
            <p:extLst>
              <p:ext uri="{D42A27DB-BD31-4B8C-83A1-F6EECF244321}">
                <p14:modId xmlns:p14="http://schemas.microsoft.com/office/powerpoint/2010/main" val="2590113261"/>
              </p:ext>
            </p:extLst>
          </p:nvPr>
        </p:nvGraphicFramePr>
        <p:xfrm>
          <a:off x="5094878" y="3168014"/>
          <a:ext cx="7124700" cy="2035259"/>
        </p:xfrm>
        <a:graphic>
          <a:graphicData uri="http://schemas.openxmlformats.org/drawingml/2006/table">
            <a:tbl>
              <a:tblPr firstRow="1" bandRow="1"/>
              <a:tblGrid>
                <a:gridCol w="772522">
                  <a:extLst>
                    <a:ext uri="{9D8B030D-6E8A-4147-A177-3AD203B41FA5}">
                      <a16:colId xmlns:a16="http://schemas.microsoft.com/office/drawing/2014/main" val="2949175125"/>
                    </a:ext>
                  </a:extLst>
                </a:gridCol>
                <a:gridCol w="6352178">
                  <a:extLst>
                    <a:ext uri="{9D8B030D-6E8A-4147-A177-3AD203B41FA5}">
                      <a16:colId xmlns:a16="http://schemas.microsoft.com/office/drawing/2014/main" val="805915640"/>
                    </a:ext>
                  </a:extLst>
                </a:gridCol>
              </a:tblGrid>
              <a:tr h="329764">
                <a:tc gridSpan="2">
                  <a:txBody>
                    <a:bodyPr/>
                    <a:lstStyle/>
                    <a:p>
                      <a:pPr algn="l">
                        <a:lnSpc>
                          <a:spcPct val="107000"/>
                        </a:lnSpc>
                        <a:spcAft>
                          <a:spcPts val="0"/>
                        </a:spcAft>
                      </a:pPr>
                      <a:r>
                        <a:rPr lang="en-GB" sz="1400" b="1" dirty="0">
                          <a:solidFill>
                            <a:schemeClr val="bg1"/>
                          </a:solidFill>
                          <a:effectLst/>
                          <a:latin typeface="Calibri" panose="020F0502020204030204" pitchFamily="34" charset="0"/>
                          <a:ea typeface="Times New Roman" panose="02020603050405020304" pitchFamily="18" charset="0"/>
                          <a:cs typeface="Arial" panose="020B0604020202020204" pitchFamily="34" charset="0"/>
                        </a:rPr>
                        <a:t>F) Literary Conventions</a:t>
                      </a:r>
                      <a:endParaRPr lang="en-GB"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hMerge="1">
                  <a:txBody>
                    <a:bodyPr/>
                    <a:lstStyle/>
                    <a:p>
                      <a:endParaRPr lang="en-GB"/>
                    </a:p>
                  </a:txBody>
                  <a:tcPr/>
                </a:tc>
                <a:extLst>
                  <a:ext uri="{0D108BD9-81ED-4DB2-BD59-A6C34878D82A}">
                    <a16:rowId xmlns:a16="http://schemas.microsoft.com/office/drawing/2014/main" val="1852036028"/>
                  </a:ext>
                </a:extLst>
              </a:tr>
              <a:tr h="389549">
                <a:tc>
                  <a:txBody>
                    <a:bodyPr/>
                    <a:lstStyle/>
                    <a:p>
                      <a:r>
                        <a:rPr lang="en-GB" sz="1200" b="1" dirty="0">
                          <a:latin typeface="+mn-lt"/>
                        </a:rPr>
                        <a:t>Fable</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200" dirty="0">
                          <a:effectLst/>
                          <a:latin typeface="Calibri" panose="020F0502020204030204" pitchFamily="34" charset="0"/>
                          <a:ea typeface="Calibri" panose="020F0502020204030204" pitchFamily="34" charset="0"/>
                          <a:cs typeface="Times New Roman" panose="02020603050405020304" pitchFamily="18" charset="0"/>
                        </a:rPr>
                        <a:t>A story with a  moral, usually written for children. It is overtly fictitious (not real) – the message is the most important element</a:t>
                      </a:r>
                      <a:endParaRPr lang="en-GB" sz="1200" b="1" dirty="0">
                        <a:latin typeface="+mn-l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9428935"/>
                  </a:ext>
                </a:extLst>
              </a:tr>
              <a:tr h="292162">
                <a:tc>
                  <a:txBody>
                    <a:bodyPr/>
                    <a:lstStyle/>
                    <a:p>
                      <a:r>
                        <a:rPr lang="en-GB" sz="1200" b="1" dirty="0">
                          <a:latin typeface="+mn-lt"/>
                        </a:rPr>
                        <a:t>Allegory</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200" b="0" dirty="0">
                          <a:effectLst/>
                          <a:latin typeface="Calibri" panose="020F0502020204030204" pitchFamily="34" charset="0"/>
                          <a:cs typeface="Times New Roman" panose="02020603050405020304" pitchFamily="18" charset="0"/>
                        </a:rPr>
                        <a:t>Story with a moral purpose / something for the readers to learn</a:t>
                      </a:r>
                      <a:endParaRPr lang="en-GB" sz="1200" b="0" dirty="0">
                        <a:latin typeface="+mn-l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8749748"/>
                  </a:ext>
                </a:extLst>
              </a:tr>
              <a:tr h="407674">
                <a:tc>
                  <a:txBody>
                    <a:bodyPr/>
                    <a:lstStyle/>
                    <a:p>
                      <a:pPr algn="l">
                        <a:lnSpc>
                          <a:spcPct val="107000"/>
                        </a:lnSpc>
                        <a:spcAft>
                          <a:spcPts val="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Moral</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Concerned with the principles of right and wrong behaviour – Orwell wants to challenge those in power and teach us as readers to do this</a:t>
                      </a: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704333"/>
                  </a:ext>
                </a:extLst>
              </a:tr>
              <a:tr h="616110">
                <a:tc>
                  <a:txBody>
                    <a:bodyPr/>
                    <a:lstStyle/>
                    <a:p>
                      <a:pPr algn="l">
                        <a:lnSpc>
                          <a:spcPct val="107000"/>
                        </a:lnSpc>
                        <a:spcAft>
                          <a:spcPts val="0"/>
                        </a:spcAft>
                      </a:pPr>
                      <a:r>
                        <a:rPr lang="en-GB" sz="1200" b="1" dirty="0">
                          <a:effectLst/>
                          <a:latin typeface="+mn-lt"/>
                          <a:ea typeface="Calibri" panose="020F0502020204030204" pitchFamily="34" charset="0"/>
                          <a:cs typeface="Times New Roman" panose="02020603050405020304" pitchFamily="18" charset="0"/>
                        </a:rPr>
                        <a:t>Orwell’s Ideals</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When Orwell saw a whipping horse as a child, he said: ‘It struck me that if only such animals became aware of their strength we should have no power over them, and that men exploit animals in much the same way as the rich exploit the working class’. This inspired him to write the novel.</a:t>
                      </a:r>
                      <a:endParaRPr lang="en-GB" sz="1200" b="1" dirty="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45504448"/>
                  </a:ext>
                </a:extLst>
              </a:tr>
            </a:tbl>
          </a:graphicData>
        </a:graphic>
      </p:graphicFrame>
    </p:spTree>
    <p:extLst>
      <p:ext uri="{BB962C8B-B14F-4D97-AF65-F5344CB8AC3E}">
        <p14:creationId xmlns:p14="http://schemas.microsoft.com/office/powerpoint/2010/main" val="39624825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a8cc0629-9a32-451a-890c-e9e7f11506e5" xsi:nil="true"/>
    <lcf76f155ced4ddcb4097134ff3c332f xmlns="18753bbc-ab08-4073-aecf-7951f6e1fdd4">
      <Terms xmlns="http://schemas.microsoft.com/office/infopath/2007/PartnerControls"/>
    </lcf76f155ced4ddcb4097134ff3c332f>
    <Order0 xmlns="18753bbc-ab08-4073-aecf-7951f6e1fdd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63536C94E79F3408B47C414C420A5DB" ma:contentTypeVersion="19" ma:contentTypeDescription="Create a new document." ma:contentTypeScope="" ma:versionID="02c5444556cdc1cc90b5f52259fd0cec">
  <xsd:schema xmlns:xsd="http://www.w3.org/2001/XMLSchema" xmlns:xs="http://www.w3.org/2001/XMLSchema" xmlns:p="http://schemas.microsoft.com/office/2006/metadata/properties" xmlns:ns2="18753bbc-ab08-4073-aecf-7951f6e1fdd4" xmlns:ns3="a8cc0629-9a32-451a-890c-e9e7f11506e5" targetNamespace="http://schemas.microsoft.com/office/2006/metadata/properties" ma:root="true" ma:fieldsID="a573b6d2362731287ae831e09fd97c6a" ns2:_="" ns3:_="">
    <xsd:import namespace="18753bbc-ab08-4073-aecf-7951f6e1fdd4"/>
    <xsd:import namespace="a8cc0629-9a32-451a-890c-e9e7f11506e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Order0"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753bbc-ab08-4073-aecf-7951f6e1fdd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f3a41655-9651-4c7c-9345-4b6824121ce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Order0" ma:index="26" nillable="true" ma:displayName="Order" ma:format="Dropdown" ma:internalName="Order0" ma:percentage="FALS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a8cc0629-9a32-451a-890c-e9e7f11506e5"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9b4a6f9a-5c6b-4560-8e60-69bd7e08698a}" ma:internalName="TaxCatchAll" ma:showField="CatchAllData" ma:web="a8cc0629-9a32-451a-890c-e9e7f11506e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0883709-F463-4ADC-ABD2-E6466A2555B7}">
  <ds:schemaRefs>
    <ds:schemaRef ds:uri="http://schemas.microsoft.com/office/2006/metadata/properties"/>
    <ds:schemaRef ds:uri="http://schemas.microsoft.com/office/infopath/2007/PartnerControls"/>
    <ds:schemaRef ds:uri="a8cc0629-9a32-451a-890c-e9e7f11506e5"/>
    <ds:schemaRef ds:uri="18753bbc-ab08-4073-aecf-7951f6e1fdd4"/>
  </ds:schemaRefs>
</ds:datastoreItem>
</file>

<file path=customXml/itemProps2.xml><?xml version="1.0" encoding="utf-8"?>
<ds:datastoreItem xmlns:ds="http://schemas.openxmlformats.org/officeDocument/2006/customXml" ds:itemID="{97AFC85F-577C-49DD-BAF5-3B994D32C459}">
  <ds:schemaRefs>
    <ds:schemaRef ds:uri="http://schemas.microsoft.com/sharepoint/v3/contenttype/forms"/>
  </ds:schemaRefs>
</ds:datastoreItem>
</file>

<file path=customXml/itemProps3.xml><?xml version="1.0" encoding="utf-8"?>
<ds:datastoreItem xmlns:ds="http://schemas.openxmlformats.org/officeDocument/2006/customXml" ds:itemID="{120244B2-CDE9-4E7C-A662-9832AF16808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8753bbc-ab08-4073-aecf-7951f6e1fdd4"/>
    <ds:schemaRef ds:uri="a8cc0629-9a32-451a-890c-e9e7f11506e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337</TotalTime>
  <Words>1415</Words>
  <Application>Microsoft Office PowerPoint</Application>
  <PresentationFormat>Widescreen</PresentationFormat>
  <Paragraphs>149</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Goresbrook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 Poetry: Exploring Society</dc:title>
  <dc:creator>Laura.Johnson</dc:creator>
  <cp:lastModifiedBy>Laura.Johnson</cp:lastModifiedBy>
  <cp:revision>49</cp:revision>
  <cp:lastPrinted>2018-10-23T12:27:51Z</cp:lastPrinted>
  <dcterms:created xsi:type="dcterms:W3CDTF">2018-09-11T20:33:05Z</dcterms:created>
  <dcterms:modified xsi:type="dcterms:W3CDTF">2025-01-22T15:32:46Z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0x010100763536C94E79F3408B47C414C420A5DB</vt:lpwstr>
  </property>
  <property fmtid="{D5CDD505-2E9C-101B-9397-08002B2CF9AE}" pid="3" name="Order">
    <vt:r8>32480800</vt:r8>
  </property>
  <property fmtid="{D5CDD505-2E9C-101B-9397-08002B2CF9AE}" pid="4" name="MediaServiceImageTags">
    <vt:lpwstr/>
  </property>
</Properties>
</file>